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sldIdLst>
    <p:sldId id="263" r:id="rId4"/>
    <p:sldId id="264" r:id="rId5"/>
    <p:sldId id="286" r:id="rId6"/>
    <p:sldId id="265" r:id="rId7"/>
    <p:sldId id="266" r:id="rId8"/>
    <p:sldId id="268" r:id="rId9"/>
    <p:sldId id="269" r:id="rId10"/>
    <p:sldId id="277" r:id="rId11"/>
    <p:sldId id="270" r:id="rId12"/>
    <p:sldId id="280" r:id="rId13"/>
    <p:sldId id="285" r:id="rId14"/>
    <p:sldId id="271" r:id="rId15"/>
    <p:sldId id="272" r:id="rId16"/>
    <p:sldId id="274" r:id="rId17"/>
    <p:sldId id="273" r:id="rId18"/>
    <p:sldId id="275" r:id="rId19"/>
    <p:sldId id="276" r:id="rId20"/>
    <p:sldId id="279" r:id="rId21"/>
    <p:sldId id="278" r:id="rId22"/>
    <p:sldId id="281" r:id="rId23"/>
    <p:sldId id="282" r:id="rId24"/>
    <p:sldId id="283" r:id="rId25"/>
    <p:sldId id="284" r:id="rId26"/>
    <p:sldId id="267" r:id="rId2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94604" autoAdjust="0"/>
  </p:normalViewPr>
  <p:slideViewPr>
    <p:cSldViewPr showGuides="1">
      <p:cViewPr varScale="1">
        <p:scale>
          <a:sx n="108" d="100"/>
          <a:sy n="108" d="100"/>
        </p:scale>
        <p:origin x="402"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o Battista" userId="7b9c58a8a8f4127b" providerId="LiveId" clId="{0048B066-1D9B-426C-A921-DE7CF1CE8856}"/>
    <pc:docChg chg="modSld">
      <pc:chgData name="Leonardo Battista" userId="7b9c58a8a8f4127b" providerId="LiveId" clId="{0048B066-1D9B-426C-A921-DE7CF1CE8856}" dt="2022-05-17T07:45:06.791" v="4" actId="20577"/>
      <pc:docMkLst>
        <pc:docMk/>
      </pc:docMkLst>
      <pc:sldChg chg="modSp mod">
        <pc:chgData name="Leonardo Battista" userId="7b9c58a8a8f4127b" providerId="LiveId" clId="{0048B066-1D9B-426C-A921-DE7CF1CE8856}" dt="2022-05-17T07:45:06.791" v="4" actId="20577"/>
        <pc:sldMkLst>
          <pc:docMk/>
          <pc:sldMk cId="1615120003" sldId="271"/>
        </pc:sldMkLst>
        <pc:spChg chg="mod">
          <ac:chgData name="Leonardo Battista" userId="7b9c58a8a8f4127b" providerId="LiveId" clId="{0048B066-1D9B-426C-A921-DE7CF1CE8856}" dt="2022-05-17T07:45:06.791" v="4" actId="20577"/>
          <ac:spMkLst>
            <pc:docMk/>
            <pc:sldMk cId="1615120003" sldId="27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4751851" y="548680"/>
            <a:ext cx="6913364" cy="4536504"/>
          </a:xfrm>
          <a:prstGeom prst="rect">
            <a:avLst/>
          </a:prstGeom>
        </p:spPr>
        <p:txBody>
          <a:bodyPr anchor="ctr" anchorCtr="0"/>
          <a:lstStyle>
            <a:lvl1pPr marL="0" indent="0">
              <a:buNone/>
              <a:defRPr sz="3600" b="1">
                <a:solidFill>
                  <a:schemeClr val="tx1">
                    <a:lumMod val="65000"/>
                    <a:lumOff val="35000"/>
                  </a:schemeClr>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4751917" y="5379814"/>
            <a:ext cx="7008283" cy="425450"/>
          </a:xfrm>
          <a:prstGeom prst="rect">
            <a:avLst/>
          </a:prstGeom>
        </p:spPr>
        <p:txBody>
          <a:bodyPr/>
          <a:lstStyle>
            <a:lvl1pPr marL="0" indent="0">
              <a:buNone/>
              <a:defRPr sz="2400" b="1">
                <a:solidFill>
                  <a:schemeClr val="tx1">
                    <a:lumMod val="65000"/>
                    <a:lumOff val="35000"/>
                  </a:schemeClr>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4751919" y="5877942"/>
            <a:ext cx="7105649" cy="791418"/>
          </a:xfrm>
          <a:prstGeom prst="rect">
            <a:avLst/>
          </a:prstGeom>
        </p:spPr>
        <p:txBody>
          <a:bodyPr/>
          <a:lstStyle>
            <a:lvl1pPr marL="0" indent="0">
              <a:buNone/>
              <a:defRPr sz="2000" baseline="0">
                <a:solidFill>
                  <a:schemeClr val="tx1">
                    <a:lumMod val="65000"/>
                    <a:lumOff val="35000"/>
                  </a:schemeClr>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527052" y="1412878"/>
            <a:ext cx="11233149"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527052" y="1989138"/>
            <a:ext cx="11233149" cy="3744118"/>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527052" y="1412875"/>
            <a:ext cx="11233149" cy="4320381"/>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911027" y="2781300"/>
            <a:ext cx="10369551" cy="287994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527052" y="1412878"/>
            <a:ext cx="11233149"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534585" y="1700811"/>
            <a:ext cx="9122833"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487488" y="2780928"/>
            <a:ext cx="9217024" cy="432370"/>
          </a:xfrm>
          <a:prstGeom prst="rect">
            <a:avLst/>
          </a:prstGeom>
        </p:spPr>
        <p:txBody>
          <a:bodyPr/>
          <a:lstStyle>
            <a:lvl1pPr marL="0" indent="0" algn="ctr">
              <a:buFontTx/>
              <a:buNone/>
              <a:defRPr sz="2000" b="1">
                <a:solidFill>
                  <a:schemeClr val="tx1">
                    <a:lumMod val="65000"/>
                    <a:lumOff val="35000"/>
                  </a:schemeClr>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439484" y="3573019"/>
            <a:ext cx="9313035" cy="936103"/>
          </a:xfrm>
          <a:prstGeom prst="rect">
            <a:avLst/>
          </a:prstGeom>
        </p:spPr>
        <p:txBody>
          <a:bodyPr/>
          <a:lstStyle>
            <a:lvl1pPr marL="0" indent="0" algn="ctr">
              <a:buFontTx/>
              <a:buNone/>
              <a:defRPr sz="1600">
                <a:solidFill>
                  <a:schemeClr val="tx1">
                    <a:lumMod val="65000"/>
                    <a:lumOff val="35000"/>
                  </a:schemeClr>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390651" y="4725144"/>
            <a:ext cx="9410700" cy="1440160"/>
          </a:xfrm>
          <a:prstGeom prst="rect">
            <a:avLst/>
          </a:prstGeom>
        </p:spPr>
        <p:txBody>
          <a:bodyPr/>
          <a:lstStyle>
            <a:lvl1pPr marL="0" indent="0" algn="ctr">
              <a:buFontTx/>
              <a:buNone/>
              <a:defRPr sz="1300" b="0">
                <a:solidFill>
                  <a:schemeClr val="tx1">
                    <a:lumMod val="65000"/>
                    <a:lumOff val="35000"/>
                  </a:schemeClr>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2" name="Connettore 1 11"/>
          <p:cNvCxnSpPr/>
          <p:nvPr userDrawn="1"/>
        </p:nvCxnSpPr>
        <p:spPr>
          <a:xfrm>
            <a:off x="4367808" y="188640"/>
            <a:ext cx="0" cy="640871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2" name="Immagin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308" y="1701323"/>
            <a:ext cx="3563452" cy="2519249"/>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488488" y="5691322"/>
            <a:ext cx="1566379" cy="1107381"/>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CasellaDiTesto 8"/>
          <p:cNvSpPr txBox="1"/>
          <p:nvPr userDrawn="1"/>
        </p:nvSpPr>
        <p:spPr>
          <a:xfrm>
            <a:off x="4175788" y="6453336"/>
            <a:ext cx="3840427" cy="338554"/>
          </a:xfrm>
          <a:prstGeom prst="rect">
            <a:avLst/>
          </a:prstGeom>
          <a:noFill/>
        </p:spPr>
        <p:txBody>
          <a:bodyPr wrap="square" rtlCol="0">
            <a:spAutoFit/>
          </a:bodyPr>
          <a:lstStyle/>
          <a:p>
            <a:pPr algn="ctr"/>
            <a:r>
              <a:rPr lang="it-IT" sz="1600" dirty="0">
                <a:solidFill>
                  <a:schemeClr val="tx1">
                    <a:lumMod val="65000"/>
                    <a:lumOff val="35000"/>
                  </a:schemeClr>
                </a:solidFill>
              </a:rPr>
              <a:t>www.unibo.it</a:t>
            </a:r>
          </a:p>
        </p:txBody>
      </p:sp>
      <p:pic>
        <p:nvPicPr>
          <p:cNvPr id="6" name="Immagin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60283" y="438791"/>
            <a:ext cx="2671436" cy="1888622"/>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ur-lex.europa.eu/resource.html?uri=cellar:2bf140bf-a3f8-4ab2-b506-fd71826e6da6.0023.02/DOC_1&amp;format=PDF"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Introduction</a:t>
            </a:r>
            <a:r>
              <a:rPr lang="it-IT" dirty="0"/>
              <a:t> to EU </a:t>
            </a:r>
            <a:r>
              <a:rPr lang="it-IT" dirty="0" err="1"/>
              <a:t>Law</a:t>
            </a:r>
            <a:endParaRPr lang="it-IT" dirty="0"/>
          </a:p>
          <a:p>
            <a:r>
              <a:rPr lang="it-IT" dirty="0"/>
              <a:t>Sources of EU </a:t>
            </a:r>
            <a:r>
              <a:rPr lang="it-IT" dirty="0" err="1"/>
              <a:t>Law</a:t>
            </a:r>
            <a:endParaRPr lang="it-IT" dirty="0"/>
          </a:p>
        </p:txBody>
      </p:sp>
      <p:sp>
        <p:nvSpPr>
          <p:cNvPr id="3" name="Segnaposto testo 2"/>
          <p:cNvSpPr>
            <a:spLocks noGrp="1"/>
          </p:cNvSpPr>
          <p:nvPr>
            <p:ph type="body" sz="quarter" idx="11"/>
          </p:nvPr>
        </p:nvSpPr>
        <p:spPr>
          <a:xfrm>
            <a:off x="4751851" y="5059790"/>
            <a:ext cx="7008283" cy="425450"/>
          </a:xfrm>
        </p:spPr>
        <p:txBody>
          <a:bodyPr/>
          <a:lstStyle/>
          <a:p>
            <a:r>
              <a:rPr lang="it-IT" dirty="0"/>
              <a:t>Leonardo Pasqui</a:t>
            </a:r>
          </a:p>
        </p:txBody>
      </p:sp>
      <p:sp>
        <p:nvSpPr>
          <p:cNvPr id="4" name="Segnaposto testo 3"/>
          <p:cNvSpPr>
            <a:spLocks noGrp="1"/>
          </p:cNvSpPr>
          <p:nvPr>
            <p:ph type="body" sz="quarter" idx="12"/>
          </p:nvPr>
        </p:nvSpPr>
        <p:spPr>
          <a:xfrm>
            <a:off x="4751851" y="5526048"/>
            <a:ext cx="7105649" cy="791418"/>
          </a:xfrm>
        </p:spPr>
        <p:txBody>
          <a:bodyPr/>
          <a:lstStyle/>
          <a:p>
            <a:r>
              <a:rPr lang="it-IT" dirty="0"/>
              <a:t>Dipartimento di Sociologia e Diritto dell’Economia – UNIBO</a:t>
            </a:r>
          </a:p>
          <a:p>
            <a:r>
              <a:rPr lang="it-IT" dirty="0"/>
              <a:t>Jean Monnet Module «EULA – EU </a:t>
            </a:r>
            <a:r>
              <a:rPr lang="it-IT" dirty="0" err="1"/>
              <a:t>law</a:t>
            </a:r>
            <a:r>
              <a:rPr lang="it-IT" dirty="0"/>
              <a:t> for </a:t>
            </a:r>
            <a:r>
              <a:rPr lang="it-IT" dirty="0" err="1"/>
              <a:t>Algorithm</a:t>
            </a:r>
            <a:r>
              <a:rPr lang="it-IT" dirty="0"/>
              <a:t>»</a:t>
            </a: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4FA506A2-1E99-B931-20C0-030DFEEA7E75}"/>
              </a:ext>
            </a:extLst>
          </p:cNvPr>
          <p:cNvSpPr>
            <a:spLocks noGrp="1"/>
          </p:cNvSpPr>
          <p:nvPr>
            <p:ph type="body" sz="quarter" idx="10"/>
          </p:nvPr>
        </p:nvSpPr>
        <p:spPr/>
        <p:txBody>
          <a:bodyPr/>
          <a:lstStyle/>
          <a:p>
            <a:r>
              <a:rPr lang="it-IT" dirty="0" err="1"/>
              <a:t>Treaty</a:t>
            </a:r>
            <a:r>
              <a:rPr lang="it-IT" dirty="0"/>
              <a:t> on the </a:t>
            </a:r>
            <a:r>
              <a:rPr lang="it-IT" dirty="0" err="1"/>
              <a:t>European</a:t>
            </a:r>
            <a:r>
              <a:rPr lang="it-IT" dirty="0"/>
              <a:t> Union</a:t>
            </a:r>
          </a:p>
        </p:txBody>
      </p:sp>
      <p:sp>
        <p:nvSpPr>
          <p:cNvPr id="3" name="Segnaposto testo 2">
            <a:extLst>
              <a:ext uri="{FF2B5EF4-FFF2-40B4-BE49-F238E27FC236}">
                <a16:creationId xmlns:a16="http://schemas.microsoft.com/office/drawing/2014/main" id="{CF54B16E-01F2-902D-ECDF-7658BD4E626E}"/>
              </a:ext>
            </a:extLst>
          </p:cNvPr>
          <p:cNvSpPr>
            <a:spLocks noGrp="1"/>
          </p:cNvSpPr>
          <p:nvPr>
            <p:ph type="body" sz="quarter" idx="11"/>
          </p:nvPr>
        </p:nvSpPr>
        <p:spPr/>
        <p:txBody>
          <a:bodyPr/>
          <a:lstStyle/>
          <a:p>
            <a:pPr algn="just"/>
            <a:r>
              <a:rPr lang="en-US" dirty="0"/>
              <a:t>The Treaty on European Union (TEU) sets out the European Union's purpose, democratic principles, institutions and governance framework, as well as provisions on enhanced co-operation, external action and the EU's common foreign and security policy.</a:t>
            </a:r>
          </a:p>
          <a:p>
            <a:pPr algn="just"/>
            <a:endParaRPr lang="en-US" dirty="0"/>
          </a:p>
          <a:p>
            <a:pPr algn="just"/>
            <a:r>
              <a:rPr lang="it-IT" dirty="0">
                <a:hlinkClick r:id="rId2"/>
              </a:rPr>
              <a:t>https://eur-lex.europa.eu/resource.html?uri=cellar:2bf140bf-a3f8-4ab2-b506-fd71826e6da6.0023.02/DOC_1&amp;format=PDF</a:t>
            </a:r>
            <a:r>
              <a:rPr lang="it-IT" dirty="0"/>
              <a:t> </a:t>
            </a:r>
          </a:p>
          <a:p>
            <a:pPr algn="just"/>
            <a:endParaRPr lang="it-IT" dirty="0"/>
          </a:p>
          <a:p>
            <a:pPr algn="just"/>
            <a:r>
              <a:rPr lang="it-IT" dirty="0"/>
              <a:t>Art. 2: </a:t>
            </a:r>
            <a:r>
              <a:rPr lang="en-US" dirty="0"/>
              <a:t>The Union is founded on the </a:t>
            </a:r>
            <a:r>
              <a:rPr lang="en-US" b="1" dirty="0"/>
              <a:t>values</a:t>
            </a:r>
            <a:r>
              <a:rPr lang="en-US" dirty="0"/>
              <a:t> of respect for human dignity, freedom, democracy, equality, </a:t>
            </a:r>
            <a:r>
              <a:rPr lang="en-US" b="1" dirty="0"/>
              <a:t>the rule of law </a:t>
            </a:r>
            <a:r>
              <a:rPr lang="en-US" dirty="0"/>
              <a:t>and respect for human rights, including the rights of persons belonging to minorities. </a:t>
            </a:r>
            <a:r>
              <a:rPr lang="en-US" b="1" dirty="0"/>
              <a:t>These values are common to the Member States in a society in which pluralism, non-discrimination, tolerance, justice, solidarity and equality between women and men prevail.</a:t>
            </a:r>
          </a:p>
          <a:p>
            <a:pPr algn="just"/>
            <a:endParaRPr lang="en-US" dirty="0"/>
          </a:p>
        </p:txBody>
      </p:sp>
    </p:spTree>
    <p:extLst>
      <p:ext uri="{BB962C8B-B14F-4D97-AF65-F5344CB8AC3E}">
        <p14:creationId xmlns:p14="http://schemas.microsoft.com/office/powerpoint/2010/main" val="1278862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7F3A668B-1F45-B4B2-1093-DEA9A4581EF5}"/>
              </a:ext>
            </a:extLst>
          </p:cNvPr>
          <p:cNvSpPr>
            <a:spLocks noGrp="1"/>
          </p:cNvSpPr>
          <p:nvPr>
            <p:ph type="body" sz="quarter" idx="10"/>
          </p:nvPr>
        </p:nvSpPr>
        <p:spPr/>
        <p:txBody>
          <a:bodyPr/>
          <a:lstStyle/>
          <a:p>
            <a:r>
              <a:rPr lang="it-IT" dirty="0" err="1"/>
              <a:t>Treaty</a:t>
            </a:r>
            <a:r>
              <a:rPr lang="it-IT" dirty="0"/>
              <a:t> on the </a:t>
            </a:r>
            <a:r>
              <a:rPr lang="it-IT" dirty="0" err="1"/>
              <a:t>European</a:t>
            </a:r>
            <a:r>
              <a:rPr lang="it-IT" dirty="0"/>
              <a:t> Union</a:t>
            </a:r>
          </a:p>
        </p:txBody>
      </p:sp>
      <p:sp>
        <p:nvSpPr>
          <p:cNvPr id="3" name="Segnaposto testo 2">
            <a:extLst>
              <a:ext uri="{FF2B5EF4-FFF2-40B4-BE49-F238E27FC236}">
                <a16:creationId xmlns:a16="http://schemas.microsoft.com/office/drawing/2014/main" id="{EFCA3DED-9071-4884-F523-A96B347468B4}"/>
              </a:ext>
            </a:extLst>
          </p:cNvPr>
          <p:cNvSpPr>
            <a:spLocks noGrp="1"/>
          </p:cNvSpPr>
          <p:nvPr>
            <p:ph type="body" sz="quarter" idx="11"/>
          </p:nvPr>
        </p:nvSpPr>
        <p:spPr>
          <a:xfrm>
            <a:off x="191344" y="908720"/>
            <a:ext cx="11233149" cy="5400600"/>
          </a:xfrm>
        </p:spPr>
        <p:txBody>
          <a:bodyPr/>
          <a:lstStyle/>
          <a:p>
            <a:pPr marL="342900" indent="-342900" algn="just">
              <a:buAutoNum type="arabicPeriod"/>
            </a:pPr>
            <a:r>
              <a:rPr lang="en-US" sz="1600" dirty="0"/>
              <a:t>The Union's aim is to promote </a:t>
            </a:r>
            <a:r>
              <a:rPr lang="en-US" sz="1600" b="1" dirty="0"/>
              <a:t>peace</a:t>
            </a:r>
            <a:r>
              <a:rPr lang="en-US" sz="1600" dirty="0"/>
              <a:t>, its values and the well-being of its peoples. </a:t>
            </a:r>
          </a:p>
          <a:p>
            <a:pPr marL="342900" indent="-342900" algn="just">
              <a:buAutoNum type="arabicPeriod"/>
            </a:pPr>
            <a:r>
              <a:rPr lang="en-US" sz="1600" dirty="0"/>
              <a:t>The Union shall offer its citizens an area of freedom, security and justice </a:t>
            </a:r>
            <a:r>
              <a:rPr lang="en-US" sz="1600" b="1" dirty="0"/>
              <a:t>without internal frontiers</a:t>
            </a:r>
            <a:r>
              <a:rPr lang="en-US" sz="1600" dirty="0"/>
              <a:t>, in which the </a:t>
            </a:r>
            <a:r>
              <a:rPr lang="en-US" sz="1600" b="1" dirty="0"/>
              <a:t>free movement of persons </a:t>
            </a:r>
            <a:r>
              <a:rPr lang="en-US" sz="1600" dirty="0"/>
              <a:t>is ensured in conjunction with appropriate measures with respect to external border controls, asylum, immigration and the prevention and combating of crime. </a:t>
            </a:r>
          </a:p>
          <a:p>
            <a:pPr marL="342900" indent="-342900" algn="just">
              <a:buAutoNum type="arabicPeriod"/>
            </a:pPr>
            <a:r>
              <a:rPr lang="en-US" sz="1600" dirty="0"/>
              <a:t>The Union shall establish an </a:t>
            </a:r>
            <a:r>
              <a:rPr lang="en-US" sz="1600" b="1" dirty="0"/>
              <a:t>internal market</a:t>
            </a:r>
            <a:r>
              <a:rPr lang="en-US" sz="1600" dirty="0"/>
              <a:t>. It shall work for the sustainable development of Europe based on </a:t>
            </a:r>
            <a:r>
              <a:rPr lang="en-US" sz="1600" b="1" dirty="0"/>
              <a:t>balanced economic growth </a:t>
            </a:r>
            <a:r>
              <a:rPr lang="en-US" sz="1600" dirty="0"/>
              <a:t>and price stability, a </a:t>
            </a:r>
            <a:r>
              <a:rPr lang="en-US" sz="1600" b="1" dirty="0"/>
              <a:t>highly competitive social market economy</a:t>
            </a:r>
            <a:r>
              <a:rPr lang="en-US" sz="1600" dirty="0"/>
              <a:t>, aiming at full employment and social progress, and a high level of protection and improvement of the quality of the environment. It shall promote scientific and technological advance. </a:t>
            </a:r>
            <a:r>
              <a:rPr lang="en-US" sz="1600" b="1" dirty="0"/>
              <a:t>It shall combat social exclusion and discrimination, and shall promote social justice and protection, equality between women and men, solidarity between generations and protection of the rights of the child</a:t>
            </a:r>
            <a:r>
              <a:rPr lang="en-US" sz="1600" dirty="0"/>
              <a:t>. It shall promote economic, social and territorial cohesion, and solidarity among Member States. It shall respect its rich cultural and linguistic diversity, and shall ensure that Europe's cultural heritage is safeguarded and enhanced. </a:t>
            </a:r>
          </a:p>
          <a:p>
            <a:pPr marL="342900" indent="-342900" algn="just">
              <a:buAutoNum type="arabicPeriod"/>
            </a:pPr>
            <a:r>
              <a:rPr lang="en-US" sz="1600" dirty="0"/>
              <a:t>The Union shall establish an economic and monetary union whose currency is the euro.</a:t>
            </a:r>
          </a:p>
          <a:p>
            <a:pPr marL="342900" indent="-342900" algn="just">
              <a:buAutoNum type="arabicPeriod"/>
            </a:pPr>
            <a:r>
              <a:rPr lang="en-US" sz="1600" dirty="0"/>
              <a:t>In its relations with the wider world, the Union shall uphold and promote its values and interests and contribute to the protection of its citizens. </a:t>
            </a:r>
            <a:r>
              <a:rPr lang="en-US" sz="1600" b="1" dirty="0"/>
              <a:t>It shall contribute to peace, security, the sustainable development of the Earth, solidarity and mutual respect among peoples, free and fair trade, eradication of poverty and the protection of human rights</a:t>
            </a:r>
            <a:r>
              <a:rPr lang="en-US" sz="1600" dirty="0"/>
              <a:t>, in particular the rights of the child, as well as to the strict observance and the development of international law, including respect for the principles of the United Nations Charter. </a:t>
            </a:r>
          </a:p>
          <a:p>
            <a:pPr marL="342900" indent="-342900" algn="just">
              <a:buAutoNum type="arabicPeriod"/>
            </a:pPr>
            <a:r>
              <a:rPr lang="en-US" sz="1600" dirty="0"/>
              <a:t>The Union shall pursue its objectives by appropriate means commensurate with the competences which are conferred upon it in the Treaties.</a:t>
            </a:r>
            <a:endParaRPr lang="it-IT" sz="1600" dirty="0"/>
          </a:p>
        </p:txBody>
      </p:sp>
    </p:spTree>
    <p:extLst>
      <p:ext uri="{BB962C8B-B14F-4D97-AF65-F5344CB8AC3E}">
        <p14:creationId xmlns:p14="http://schemas.microsoft.com/office/powerpoint/2010/main" val="216638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Secondary</a:t>
            </a:r>
            <a:r>
              <a:rPr lang="it-IT" dirty="0"/>
              <a:t> </a:t>
            </a:r>
            <a:r>
              <a:rPr lang="it-IT" dirty="0" err="1"/>
              <a:t>Law</a:t>
            </a:r>
            <a:endParaRPr lang="it-IT" dirty="0"/>
          </a:p>
        </p:txBody>
      </p:sp>
      <p:sp>
        <p:nvSpPr>
          <p:cNvPr id="3" name="Segnaposto testo 2"/>
          <p:cNvSpPr>
            <a:spLocks noGrp="1"/>
          </p:cNvSpPr>
          <p:nvPr>
            <p:ph type="body" sz="quarter" idx="11"/>
          </p:nvPr>
        </p:nvSpPr>
        <p:spPr/>
        <p:txBody>
          <a:bodyPr/>
          <a:lstStyle/>
          <a:p>
            <a:pPr algn="just"/>
            <a:r>
              <a:rPr lang="en-US" dirty="0"/>
              <a:t>A hierarchy of </a:t>
            </a:r>
            <a:r>
              <a:rPr lang="en-US" b="1" dirty="0"/>
              <a:t>secondary legislation </a:t>
            </a:r>
            <a:r>
              <a:rPr lang="en-US" dirty="0"/>
              <a:t>is established by </a:t>
            </a:r>
            <a:r>
              <a:rPr lang="en-US" b="1"/>
              <a:t>Articles 288, 289</a:t>
            </a:r>
            <a:r>
              <a:rPr lang="en-US" b="1" dirty="0"/>
              <a:t>, 290 and 291 TFEU </a:t>
            </a:r>
            <a:r>
              <a:rPr lang="en-US" dirty="0"/>
              <a:t>between legislative acts, delegated acts and implementing acts. Legislative acts are legal acts which are adopted through the ordinary or a special legislative procedure. Delegated acts for their part are non-legislative acts of general application which supplement or amend certain non-essential elements of a legislative act. The power to adopt these acts may be delegated to the Commission by the legislator (Parliament and the Council).</a:t>
            </a:r>
          </a:p>
          <a:p>
            <a:r>
              <a:rPr lang="it-IT" dirty="0"/>
              <a:t> </a:t>
            </a:r>
          </a:p>
          <a:p>
            <a:pPr marL="285750" indent="-285750">
              <a:buFont typeface="Arial" panose="020B0604020202020204" pitchFamily="34" charset="0"/>
              <a:buChar char="•"/>
            </a:pPr>
            <a:r>
              <a:rPr lang="it-IT" dirty="0" err="1"/>
              <a:t>Regulations</a:t>
            </a:r>
            <a:endParaRPr lang="it-IT" dirty="0"/>
          </a:p>
          <a:p>
            <a:pPr marL="285750" indent="-285750">
              <a:buFont typeface="Arial" panose="020B0604020202020204" pitchFamily="34" charset="0"/>
              <a:buChar char="•"/>
            </a:pPr>
            <a:r>
              <a:rPr lang="it-IT" dirty="0" err="1"/>
              <a:t>Directives</a:t>
            </a:r>
            <a:r>
              <a:rPr lang="it-IT" dirty="0"/>
              <a:t> </a:t>
            </a:r>
          </a:p>
          <a:p>
            <a:pPr marL="285750" indent="-285750">
              <a:buFont typeface="Arial" panose="020B0604020202020204" pitchFamily="34" charset="0"/>
              <a:buChar char="•"/>
            </a:pPr>
            <a:r>
              <a:rPr lang="it-IT" dirty="0" err="1"/>
              <a:t>Decisions</a:t>
            </a:r>
            <a:endParaRPr lang="it-IT" dirty="0"/>
          </a:p>
          <a:p>
            <a:pPr marL="285750" indent="-285750">
              <a:buFont typeface="Arial" panose="020B0604020202020204" pitchFamily="34" charset="0"/>
              <a:buChar char="•"/>
            </a:pPr>
            <a:r>
              <a:rPr lang="en-US" dirty="0"/>
              <a:t>Recommendations</a:t>
            </a:r>
            <a:r>
              <a:rPr lang="it-IT" dirty="0"/>
              <a:t> and Opinions</a:t>
            </a:r>
          </a:p>
        </p:txBody>
      </p:sp>
    </p:spTree>
    <p:extLst>
      <p:ext uri="{BB962C8B-B14F-4D97-AF65-F5344CB8AC3E}">
        <p14:creationId xmlns:p14="http://schemas.microsoft.com/office/powerpoint/2010/main" val="1615120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Regulations</a:t>
            </a:r>
            <a:endParaRPr lang="it-IT" dirty="0"/>
          </a:p>
        </p:txBody>
      </p:sp>
      <p:sp>
        <p:nvSpPr>
          <p:cNvPr id="3" name="Segnaposto testo 2"/>
          <p:cNvSpPr>
            <a:spLocks noGrp="1"/>
          </p:cNvSpPr>
          <p:nvPr>
            <p:ph type="body" sz="quarter" idx="11"/>
          </p:nvPr>
        </p:nvSpPr>
        <p:spPr/>
        <p:txBody>
          <a:bodyPr/>
          <a:lstStyle/>
          <a:p>
            <a:r>
              <a:rPr lang="it-IT" dirty="0"/>
              <a:t>Art. 288 TFEU</a:t>
            </a:r>
          </a:p>
          <a:p>
            <a:pPr algn="just"/>
            <a:endParaRPr lang="it-IT" dirty="0"/>
          </a:p>
          <a:p>
            <a:pPr algn="just"/>
            <a:r>
              <a:rPr lang="en-US" dirty="0"/>
              <a:t>A "regulation" is a binding legislative act. It must be applied in its entirety across the EU. For example, when the EU wanted to make sure that there are common safeguards on goods imported from outside the EU, the Council adopted a regulation.</a:t>
            </a:r>
          </a:p>
          <a:p>
            <a:pPr algn="just"/>
            <a:endParaRPr lang="en-US" dirty="0"/>
          </a:p>
          <a:p>
            <a:pPr algn="just"/>
            <a:r>
              <a:rPr lang="en-US" dirty="0"/>
              <a:t>There is an obligation to apply the Regulation entirely: no partial application.</a:t>
            </a:r>
          </a:p>
          <a:p>
            <a:pPr algn="just"/>
            <a:r>
              <a:rPr lang="en-US" dirty="0"/>
              <a:t>No possibility to opt-out.</a:t>
            </a:r>
          </a:p>
          <a:p>
            <a:pPr algn="just"/>
            <a:r>
              <a:rPr lang="en-US" dirty="0"/>
              <a:t>Direct applicability even without any transposition law.</a:t>
            </a:r>
          </a:p>
          <a:p>
            <a:pPr algn="just"/>
            <a:r>
              <a:rPr lang="en-US" dirty="0"/>
              <a:t>Direct effect over people and companies. </a:t>
            </a:r>
            <a:endParaRPr lang="it-IT" dirty="0"/>
          </a:p>
        </p:txBody>
      </p:sp>
    </p:spTree>
    <p:extLst>
      <p:ext uri="{BB962C8B-B14F-4D97-AF65-F5344CB8AC3E}">
        <p14:creationId xmlns:p14="http://schemas.microsoft.com/office/powerpoint/2010/main" val="457247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Directives</a:t>
            </a:r>
            <a:endParaRPr lang="it-IT" dirty="0"/>
          </a:p>
        </p:txBody>
      </p:sp>
      <p:sp>
        <p:nvSpPr>
          <p:cNvPr id="3" name="Segnaposto testo 2"/>
          <p:cNvSpPr>
            <a:spLocks noGrp="1"/>
          </p:cNvSpPr>
          <p:nvPr>
            <p:ph type="body" sz="quarter" idx="11"/>
          </p:nvPr>
        </p:nvSpPr>
        <p:spPr/>
        <p:txBody>
          <a:bodyPr/>
          <a:lstStyle/>
          <a:p>
            <a:r>
              <a:rPr lang="it-IT" dirty="0"/>
              <a:t>Art. 288 TFEU</a:t>
            </a:r>
          </a:p>
          <a:p>
            <a:endParaRPr lang="it-IT" dirty="0"/>
          </a:p>
          <a:p>
            <a:pPr algn="just"/>
            <a:r>
              <a:rPr lang="en-US" dirty="0"/>
              <a:t>A "directive" is a legislative act that sets out a </a:t>
            </a:r>
            <a:r>
              <a:rPr lang="en-US" b="1" dirty="0"/>
              <a:t>goal</a:t>
            </a:r>
            <a:r>
              <a:rPr lang="en-US" dirty="0"/>
              <a:t> that all EU countries must achieve. However, it is up to the individual countries to devise their own laws on how to reach these goals. One example is the EU consumer rights directive, which strengthens rights for consumers across the EU, for example by eliminating hidden charges and costs on the internet, and extending the period under which consumers can withdraw from a sales contract.</a:t>
            </a:r>
          </a:p>
          <a:p>
            <a:pPr algn="just"/>
            <a:endParaRPr lang="en-US" dirty="0"/>
          </a:p>
          <a:p>
            <a:pPr algn="just"/>
            <a:r>
              <a:rPr lang="it-IT" dirty="0"/>
              <a:t>A deadline </a:t>
            </a:r>
            <a:r>
              <a:rPr lang="it-IT" dirty="0" err="1"/>
              <a:t>is</a:t>
            </a:r>
            <a:r>
              <a:rPr lang="it-IT" dirty="0"/>
              <a:t> set for the </a:t>
            </a:r>
            <a:r>
              <a:rPr lang="it-IT" dirty="0" err="1"/>
              <a:t>internal</a:t>
            </a:r>
            <a:r>
              <a:rPr lang="it-IT" dirty="0"/>
              <a:t> </a:t>
            </a:r>
            <a:r>
              <a:rPr lang="it-IT" dirty="0" err="1"/>
              <a:t>transposition</a:t>
            </a:r>
            <a:r>
              <a:rPr lang="it-IT" dirty="0"/>
              <a:t>.</a:t>
            </a:r>
          </a:p>
          <a:p>
            <a:pPr algn="just"/>
            <a:r>
              <a:rPr lang="it-IT" dirty="0"/>
              <a:t>Freedom to the </a:t>
            </a:r>
            <a:r>
              <a:rPr lang="it-IT" dirty="0" err="1"/>
              <a:t>Member</a:t>
            </a:r>
            <a:r>
              <a:rPr lang="it-IT" dirty="0"/>
              <a:t> States to </a:t>
            </a:r>
            <a:r>
              <a:rPr lang="it-IT" dirty="0" err="1"/>
              <a:t>choose</a:t>
            </a:r>
            <a:r>
              <a:rPr lang="it-IT" dirty="0"/>
              <a:t> the </a:t>
            </a:r>
            <a:r>
              <a:rPr lang="it-IT" dirty="0" err="1"/>
              <a:t>exact</a:t>
            </a:r>
            <a:r>
              <a:rPr lang="it-IT" dirty="0"/>
              <a:t> </a:t>
            </a:r>
            <a:r>
              <a:rPr lang="it-IT" dirty="0" err="1"/>
              <a:t>legal</a:t>
            </a:r>
            <a:r>
              <a:rPr lang="it-IT" dirty="0"/>
              <a:t> tool to </a:t>
            </a:r>
            <a:r>
              <a:rPr lang="it-IT" dirty="0" err="1"/>
              <a:t>achieve</a:t>
            </a:r>
            <a:r>
              <a:rPr lang="it-IT" dirty="0"/>
              <a:t> the goal. </a:t>
            </a:r>
          </a:p>
          <a:p>
            <a:pPr algn="just"/>
            <a:r>
              <a:rPr lang="it-IT" dirty="0"/>
              <a:t>Binding </a:t>
            </a:r>
            <a:r>
              <a:rPr lang="it-IT" dirty="0" err="1"/>
              <a:t>only</a:t>
            </a:r>
            <a:r>
              <a:rPr lang="it-IT" dirty="0"/>
              <a:t> for </a:t>
            </a:r>
            <a:r>
              <a:rPr lang="it-IT" dirty="0" err="1"/>
              <a:t>Member</a:t>
            </a:r>
            <a:r>
              <a:rPr lang="it-IT" dirty="0"/>
              <a:t> States. </a:t>
            </a:r>
          </a:p>
        </p:txBody>
      </p:sp>
    </p:spTree>
    <p:extLst>
      <p:ext uri="{BB962C8B-B14F-4D97-AF65-F5344CB8AC3E}">
        <p14:creationId xmlns:p14="http://schemas.microsoft.com/office/powerpoint/2010/main" val="3399284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Decisions</a:t>
            </a:r>
            <a:endParaRPr lang="it-IT" dirty="0"/>
          </a:p>
        </p:txBody>
      </p:sp>
      <p:sp>
        <p:nvSpPr>
          <p:cNvPr id="3" name="Segnaposto testo 2"/>
          <p:cNvSpPr>
            <a:spLocks noGrp="1"/>
          </p:cNvSpPr>
          <p:nvPr>
            <p:ph type="body" sz="quarter" idx="11"/>
          </p:nvPr>
        </p:nvSpPr>
        <p:spPr/>
        <p:txBody>
          <a:bodyPr/>
          <a:lstStyle/>
          <a:p>
            <a:r>
              <a:rPr lang="en-US" dirty="0"/>
              <a:t>Art. 288 TFEU</a:t>
            </a:r>
          </a:p>
          <a:p>
            <a:endParaRPr lang="en-US" dirty="0"/>
          </a:p>
          <a:p>
            <a:pPr algn="just"/>
            <a:r>
              <a:rPr lang="en-US" dirty="0"/>
              <a:t>A "decision" is binding on those to whom it is addressed (e.g. an EU country or an individual company) and is directly applicable. For example, the Commission issued a decision on the EU participating in the work of various counter-terrorism </a:t>
            </a:r>
            <a:r>
              <a:rPr lang="en-US" dirty="0" err="1"/>
              <a:t>organisations</a:t>
            </a:r>
            <a:r>
              <a:rPr lang="en-US" dirty="0"/>
              <a:t>. The decision related to these </a:t>
            </a:r>
            <a:r>
              <a:rPr lang="en-US" dirty="0" err="1"/>
              <a:t>organisations</a:t>
            </a:r>
            <a:r>
              <a:rPr lang="en-US" dirty="0"/>
              <a:t> only.</a:t>
            </a:r>
          </a:p>
          <a:p>
            <a:endParaRPr lang="en-US" dirty="0"/>
          </a:p>
          <a:p>
            <a:endParaRPr lang="en-US" dirty="0"/>
          </a:p>
          <a:p>
            <a:pPr algn="just"/>
            <a:r>
              <a:rPr lang="en-US" dirty="0"/>
              <a:t>There is an obligation on the specific recipient to apply the Regulation entirely: no partial application.</a:t>
            </a:r>
          </a:p>
          <a:p>
            <a:endParaRPr lang="it-IT" dirty="0"/>
          </a:p>
        </p:txBody>
      </p:sp>
    </p:spTree>
    <p:extLst>
      <p:ext uri="{BB962C8B-B14F-4D97-AF65-F5344CB8AC3E}">
        <p14:creationId xmlns:p14="http://schemas.microsoft.com/office/powerpoint/2010/main" val="3902179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Recommendations</a:t>
            </a:r>
            <a:r>
              <a:rPr lang="it-IT" dirty="0"/>
              <a:t> and opinions</a:t>
            </a:r>
          </a:p>
        </p:txBody>
      </p:sp>
      <p:sp>
        <p:nvSpPr>
          <p:cNvPr id="3" name="Segnaposto testo 2"/>
          <p:cNvSpPr>
            <a:spLocks noGrp="1"/>
          </p:cNvSpPr>
          <p:nvPr>
            <p:ph type="body" sz="quarter" idx="11"/>
          </p:nvPr>
        </p:nvSpPr>
        <p:spPr>
          <a:xfrm>
            <a:off x="527052" y="1412875"/>
            <a:ext cx="11233149" cy="4896445"/>
          </a:xfrm>
        </p:spPr>
        <p:txBody>
          <a:bodyPr/>
          <a:lstStyle/>
          <a:p>
            <a:pPr algn="just"/>
            <a:r>
              <a:rPr lang="it-IT" dirty="0"/>
              <a:t>Art. 288 TFEU</a:t>
            </a:r>
          </a:p>
          <a:p>
            <a:pPr algn="just"/>
            <a:endParaRPr lang="it-IT" dirty="0"/>
          </a:p>
          <a:p>
            <a:pPr algn="just"/>
            <a:r>
              <a:rPr lang="en-US" dirty="0"/>
              <a:t>A "recommendation" is not binding. E.g. When the Commission issued a recommendation that EU countries' law authorities improve the social security for self-employed workers, this did not have any legal consequences. A recommendation allows the institutions to make their views known and to suggest a line of action without imposing any legal obligation on those to whom it is addressed.</a:t>
            </a:r>
          </a:p>
          <a:p>
            <a:pPr algn="just"/>
            <a:endParaRPr lang="en-US" dirty="0"/>
          </a:p>
          <a:p>
            <a:pPr algn="just"/>
            <a:endParaRPr lang="en-US" dirty="0"/>
          </a:p>
          <a:p>
            <a:pPr algn="just"/>
            <a:r>
              <a:rPr lang="en-US" dirty="0"/>
              <a:t>An "opinion" is an instrument that allows the institutions to make a statement in a non-binding fashion, in other words without imposing any legal obligation on those to whom it is addressed. An opinion is not binding. It can be issued by the main EU institutions (Commission, Council, Parliament), the Committee of the Regions and the </a:t>
            </a:r>
            <a:r>
              <a:rPr lang="en-US" b="1" dirty="0"/>
              <a:t>European Economic and Social Committee</a:t>
            </a:r>
            <a:r>
              <a:rPr lang="en-US" dirty="0"/>
              <a:t>. While laws are being made, the committees give opinions from their specific regional or economic and social viewpoint. For example, the Committee of the Regions issued an opinion on the clean air policy package for Europe.</a:t>
            </a:r>
            <a:endParaRPr lang="it-IT" dirty="0"/>
          </a:p>
        </p:txBody>
      </p:sp>
    </p:spTree>
    <p:extLst>
      <p:ext uri="{BB962C8B-B14F-4D97-AF65-F5344CB8AC3E}">
        <p14:creationId xmlns:p14="http://schemas.microsoft.com/office/powerpoint/2010/main" val="2841250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Primacy</a:t>
            </a:r>
            <a:r>
              <a:rPr lang="it-IT" dirty="0"/>
              <a:t> of </a:t>
            </a:r>
            <a:r>
              <a:rPr lang="it-IT" dirty="0" err="1"/>
              <a:t>European</a:t>
            </a:r>
            <a:r>
              <a:rPr lang="it-IT" dirty="0"/>
              <a:t> Union </a:t>
            </a:r>
            <a:r>
              <a:rPr lang="it-IT" dirty="0" err="1"/>
              <a:t>Law</a:t>
            </a:r>
            <a:endParaRPr lang="it-IT" dirty="0"/>
          </a:p>
        </p:txBody>
      </p:sp>
      <p:sp>
        <p:nvSpPr>
          <p:cNvPr id="3" name="Segnaposto testo 2"/>
          <p:cNvSpPr>
            <a:spLocks noGrp="1"/>
          </p:cNvSpPr>
          <p:nvPr>
            <p:ph type="body" sz="quarter" idx="11"/>
          </p:nvPr>
        </p:nvSpPr>
        <p:spPr>
          <a:xfrm>
            <a:off x="335360" y="803668"/>
            <a:ext cx="11233149" cy="5505652"/>
          </a:xfrm>
        </p:spPr>
        <p:txBody>
          <a:bodyPr/>
          <a:lstStyle/>
          <a:p>
            <a:pPr algn="just"/>
            <a:r>
              <a:rPr lang="en-US" dirty="0"/>
              <a:t>The principle of the primacy (also referred to as 'precedence') of EU law is based on the idea that where a conflict arises between an aspect of EU law and an aspect of law in an EU country (national law), </a:t>
            </a:r>
            <a:r>
              <a:rPr lang="en-US" b="1" dirty="0"/>
              <a:t>EU law will prevail.</a:t>
            </a:r>
          </a:p>
          <a:p>
            <a:pPr algn="just"/>
            <a:endParaRPr lang="en-US" dirty="0"/>
          </a:p>
          <a:p>
            <a:pPr algn="just"/>
            <a:endParaRPr lang="it-IT" dirty="0"/>
          </a:p>
          <a:p>
            <a:pPr algn="just"/>
            <a:r>
              <a:rPr lang="en-US" dirty="0"/>
              <a:t>If this were not to be the case, EU countries could simply allow their national laws to take precedence over primary or secondary EU legislation, and the pursuit of EU policies would become unworkable.</a:t>
            </a:r>
          </a:p>
          <a:p>
            <a:pPr algn="just"/>
            <a:endParaRPr lang="en-US" dirty="0"/>
          </a:p>
          <a:p>
            <a:pPr algn="just"/>
            <a:r>
              <a:rPr lang="en-US" dirty="0"/>
              <a:t>The principle of the primacy of EU law has developed over time by means of the case law (jurisprudence) of the Court of Justice of the European Union. It is not enshrined in the EU treaties, although there is a brief declaration annexed to the Lisbon Treaty in its regard.</a:t>
            </a:r>
          </a:p>
          <a:p>
            <a:pPr algn="just"/>
            <a:endParaRPr lang="en-US" dirty="0"/>
          </a:p>
          <a:p>
            <a:pPr algn="just"/>
            <a:r>
              <a:rPr lang="en-US" dirty="0"/>
              <a:t>In the </a:t>
            </a:r>
            <a:r>
              <a:rPr lang="en-US" b="1" dirty="0"/>
              <a:t>Van </a:t>
            </a:r>
            <a:r>
              <a:rPr lang="en-US" b="1" dirty="0" err="1"/>
              <a:t>Gend</a:t>
            </a:r>
            <a:r>
              <a:rPr lang="en-US" b="1" dirty="0"/>
              <a:t> </a:t>
            </a:r>
            <a:r>
              <a:rPr lang="en-US" b="1" dirty="0" err="1"/>
              <a:t>en</a:t>
            </a:r>
            <a:r>
              <a:rPr lang="en-US" b="1" dirty="0"/>
              <a:t> Loos v </a:t>
            </a:r>
            <a:r>
              <a:rPr lang="en-US" b="1" dirty="0" err="1"/>
              <a:t>Nederlandse</a:t>
            </a:r>
            <a:r>
              <a:rPr lang="en-US" b="1" dirty="0"/>
              <a:t> </a:t>
            </a:r>
            <a:r>
              <a:rPr lang="en-US" b="1" dirty="0" err="1"/>
              <a:t>Administratie</a:t>
            </a:r>
            <a:r>
              <a:rPr lang="en-US" b="1" dirty="0"/>
              <a:t> der </a:t>
            </a:r>
            <a:r>
              <a:rPr lang="en-US" b="1" dirty="0" err="1"/>
              <a:t>Belastingen</a:t>
            </a:r>
            <a:r>
              <a:rPr lang="en-US" b="1" dirty="0"/>
              <a:t> </a:t>
            </a:r>
            <a:r>
              <a:rPr lang="en-US" dirty="0"/>
              <a:t>(C-26/62), the Court declared that the laws adopted by European institutions must be integrated into the legal systems of EU countries, which are obliged to comply with them. EU law therefore has primacy over national laws.</a:t>
            </a:r>
            <a:endParaRPr lang="it-IT" dirty="0"/>
          </a:p>
        </p:txBody>
      </p:sp>
    </p:spTree>
    <p:extLst>
      <p:ext uri="{BB962C8B-B14F-4D97-AF65-F5344CB8AC3E}">
        <p14:creationId xmlns:p14="http://schemas.microsoft.com/office/powerpoint/2010/main" val="4200172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ECD44C0-68FA-2F6B-8648-1B360D25F548}"/>
              </a:ext>
            </a:extLst>
          </p:cNvPr>
          <p:cNvSpPr>
            <a:spLocks noGrp="1"/>
          </p:cNvSpPr>
          <p:nvPr>
            <p:ph type="body" sz="quarter" idx="10"/>
          </p:nvPr>
        </p:nvSpPr>
        <p:spPr/>
        <p:txBody>
          <a:bodyPr/>
          <a:lstStyle/>
          <a:p>
            <a:r>
              <a:rPr lang="it-IT" dirty="0" err="1"/>
              <a:t>Primacy</a:t>
            </a:r>
            <a:r>
              <a:rPr lang="it-IT" dirty="0"/>
              <a:t> of EU </a:t>
            </a:r>
            <a:r>
              <a:rPr lang="it-IT" dirty="0" err="1"/>
              <a:t>Law</a:t>
            </a:r>
            <a:endParaRPr lang="it-IT" dirty="0"/>
          </a:p>
        </p:txBody>
      </p:sp>
      <p:sp>
        <p:nvSpPr>
          <p:cNvPr id="3" name="Segnaposto testo 2">
            <a:extLst>
              <a:ext uri="{FF2B5EF4-FFF2-40B4-BE49-F238E27FC236}">
                <a16:creationId xmlns:a16="http://schemas.microsoft.com/office/drawing/2014/main" id="{D58ACEAF-25AB-E1DF-15D4-14401DE2693F}"/>
              </a:ext>
            </a:extLst>
          </p:cNvPr>
          <p:cNvSpPr>
            <a:spLocks noGrp="1"/>
          </p:cNvSpPr>
          <p:nvPr>
            <p:ph type="body" sz="quarter" idx="11"/>
          </p:nvPr>
        </p:nvSpPr>
        <p:spPr/>
        <p:txBody>
          <a:bodyPr/>
          <a:lstStyle/>
          <a:p>
            <a:r>
              <a:rPr lang="en-US" dirty="0"/>
              <a:t>It should be noted that the primacy of EU law only applies where </a:t>
            </a:r>
            <a:r>
              <a:rPr lang="en-US" b="1" dirty="0"/>
              <a:t>EU countries have ceded sovereignty to the EU </a:t>
            </a:r>
            <a:r>
              <a:rPr lang="en-US" dirty="0"/>
              <a:t>— fields such as the single market, environment, transport, etc. However, it does not apply in areas such as </a:t>
            </a:r>
            <a:r>
              <a:rPr lang="en-US" b="1" dirty="0"/>
              <a:t>social policy and taxation</a:t>
            </a:r>
            <a:r>
              <a:rPr lang="en-US" dirty="0"/>
              <a:t>.</a:t>
            </a:r>
          </a:p>
          <a:p>
            <a:endParaRPr lang="en-US" dirty="0"/>
          </a:p>
          <a:p>
            <a:r>
              <a:rPr lang="en-US" dirty="0"/>
              <a:t>The supremacy of EU laws is not, however, considered absolute. For example, while </a:t>
            </a:r>
            <a:r>
              <a:rPr lang="en-US" b="1" dirty="0"/>
              <a:t>EU regulations prevail over national law because they have direct effect</a:t>
            </a:r>
            <a:r>
              <a:rPr lang="en-US" dirty="0"/>
              <a:t>, directives do not prevail unless they have been incorporated into national law and are applicable.</a:t>
            </a:r>
            <a:endParaRPr lang="it-IT" dirty="0"/>
          </a:p>
        </p:txBody>
      </p:sp>
    </p:spTree>
    <p:extLst>
      <p:ext uri="{BB962C8B-B14F-4D97-AF65-F5344CB8AC3E}">
        <p14:creationId xmlns:p14="http://schemas.microsoft.com/office/powerpoint/2010/main" val="3547530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4D176AB-E613-F937-9020-27D8D2492791}"/>
              </a:ext>
            </a:extLst>
          </p:cNvPr>
          <p:cNvSpPr>
            <a:spLocks noGrp="1"/>
          </p:cNvSpPr>
          <p:nvPr>
            <p:ph type="body" sz="quarter" idx="10"/>
          </p:nvPr>
        </p:nvSpPr>
        <p:spPr/>
        <p:txBody>
          <a:bodyPr/>
          <a:lstStyle/>
          <a:p>
            <a:r>
              <a:rPr lang="it-IT" dirty="0" err="1"/>
              <a:t>Competences</a:t>
            </a:r>
            <a:r>
              <a:rPr lang="it-IT" dirty="0"/>
              <a:t> of the </a:t>
            </a:r>
            <a:r>
              <a:rPr lang="it-IT" dirty="0" err="1"/>
              <a:t>European</a:t>
            </a:r>
            <a:r>
              <a:rPr lang="it-IT" dirty="0"/>
              <a:t> Union</a:t>
            </a:r>
          </a:p>
        </p:txBody>
      </p:sp>
      <p:sp>
        <p:nvSpPr>
          <p:cNvPr id="3" name="Segnaposto testo 2">
            <a:extLst>
              <a:ext uri="{FF2B5EF4-FFF2-40B4-BE49-F238E27FC236}">
                <a16:creationId xmlns:a16="http://schemas.microsoft.com/office/drawing/2014/main" id="{A0F2D499-7582-57FC-5064-0824941B61FB}"/>
              </a:ext>
            </a:extLst>
          </p:cNvPr>
          <p:cNvSpPr>
            <a:spLocks noGrp="1"/>
          </p:cNvSpPr>
          <p:nvPr>
            <p:ph type="body" sz="quarter" idx="11"/>
          </p:nvPr>
        </p:nvSpPr>
        <p:spPr/>
        <p:txBody>
          <a:bodyPr/>
          <a:lstStyle/>
          <a:p>
            <a:r>
              <a:rPr lang="en-US" dirty="0"/>
              <a:t>The limits of Union competences are governed by the </a:t>
            </a:r>
            <a:r>
              <a:rPr lang="en-US" b="1" dirty="0"/>
              <a:t>principle of conferral</a:t>
            </a:r>
            <a:r>
              <a:rPr lang="en-US" dirty="0"/>
              <a:t>, which is enshrined in Article 5(1) TEU. Conferral means that powers and competences are voluntarily conferred on EU by its Member states.</a:t>
            </a:r>
          </a:p>
          <a:p>
            <a:endParaRPr lang="en-US" dirty="0"/>
          </a:p>
          <a:p>
            <a:r>
              <a:rPr lang="en-US" dirty="0"/>
              <a:t>The TFEU defines the scope of Union competences, dividing them into three categories: </a:t>
            </a:r>
          </a:p>
          <a:p>
            <a:pPr marL="342900" indent="-342900">
              <a:buAutoNum type="arabicParenR"/>
            </a:pPr>
            <a:r>
              <a:rPr lang="en-US" dirty="0"/>
              <a:t>exclusive competences (Article 3)</a:t>
            </a:r>
          </a:p>
          <a:p>
            <a:pPr marL="342900" indent="-342900">
              <a:buAutoNum type="arabicParenR"/>
            </a:pPr>
            <a:r>
              <a:rPr lang="en-US" dirty="0"/>
              <a:t>shared competences (Article 4) </a:t>
            </a:r>
          </a:p>
          <a:p>
            <a:pPr marL="342900" indent="-342900">
              <a:buAutoNum type="arabicParenR"/>
            </a:pPr>
            <a:r>
              <a:rPr lang="en-US" dirty="0"/>
              <a:t>supporting competences (Article 6), whereby the EU adopts measures to support or complement Member States’ policies. </a:t>
            </a:r>
          </a:p>
          <a:p>
            <a:pPr marL="342900" indent="-342900">
              <a:buAutoNum type="arabicParenR"/>
            </a:pPr>
            <a:endParaRPr lang="en-US" dirty="0"/>
          </a:p>
          <a:p>
            <a:r>
              <a:rPr lang="en-US" dirty="0"/>
              <a:t>Articles 3, 4 and 6 TFEU list the areas that come under each category of Union competence. In the absence of the necessary powers to attain one of the objectives set out in the Treaties, the institutions may apply the provisions of </a:t>
            </a:r>
            <a:r>
              <a:rPr lang="en-US" b="1" dirty="0"/>
              <a:t>Article 352 TFEU </a:t>
            </a:r>
            <a:r>
              <a:rPr lang="en-US" dirty="0"/>
              <a:t>(flexibility clause/unanimous voting system), and thus adopt the ‘appropriate measures’.</a:t>
            </a:r>
            <a:endParaRPr lang="it-IT" dirty="0"/>
          </a:p>
        </p:txBody>
      </p:sp>
    </p:spTree>
    <p:extLst>
      <p:ext uri="{BB962C8B-B14F-4D97-AF65-F5344CB8AC3E}">
        <p14:creationId xmlns:p14="http://schemas.microsoft.com/office/powerpoint/2010/main" val="3069949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94237" y="199724"/>
            <a:ext cx="11233149" cy="648071"/>
          </a:xfrm>
        </p:spPr>
        <p:txBody>
          <a:bodyPr/>
          <a:lstStyle/>
          <a:p>
            <a:r>
              <a:rPr lang="it-IT" dirty="0"/>
              <a:t>The </a:t>
            </a:r>
            <a:r>
              <a:rPr lang="it-IT" dirty="0" err="1"/>
              <a:t>process</a:t>
            </a:r>
            <a:endParaRPr lang="it-IT" dirty="0"/>
          </a:p>
        </p:txBody>
      </p:sp>
      <p:sp>
        <p:nvSpPr>
          <p:cNvPr id="3" name="Segnaposto testo 2"/>
          <p:cNvSpPr>
            <a:spLocks noGrp="1"/>
          </p:cNvSpPr>
          <p:nvPr>
            <p:ph type="body" sz="quarter" idx="11"/>
          </p:nvPr>
        </p:nvSpPr>
        <p:spPr>
          <a:xfrm>
            <a:off x="94237" y="1124747"/>
            <a:ext cx="4705619" cy="4320381"/>
          </a:xfrm>
        </p:spPr>
        <p:txBody>
          <a:bodyPr/>
          <a:lstStyle/>
          <a:p>
            <a:pPr marL="285750" indent="-285750" algn="just">
              <a:buFontTx/>
              <a:buChar char="-"/>
            </a:pPr>
            <a:r>
              <a:rPr lang="en-GB" b="0" i="0" dirty="0">
                <a:solidFill>
                  <a:srgbClr val="202124"/>
                </a:solidFill>
                <a:effectLst/>
                <a:latin typeface="arial" panose="020B0604020202020204" pitchFamily="34" charset="0"/>
              </a:rPr>
              <a:t>447 million people</a:t>
            </a:r>
          </a:p>
          <a:p>
            <a:pPr marL="285750" indent="-285750" algn="just">
              <a:buFontTx/>
              <a:buChar char="-"/>
            </a:pPr>
            <a:r>
              <a:rPr lang="en-GB" dirty="0">
                <a:solidFill>
                  <a:srgbClr val="202124"/>
                </a:solidFill>
                <a:latin typeface="arial" panose="020B0604020202020204" pitchFamily="34" charset="0"/>
              </a:rPr>
              <a:t>27 Member States</a:t>
            </a:r>
          </a:p>
          <a:p>
            <a:pPr marL="285750" indent="-285750" algn="just">
              <a:buFontTx/>
              <a:buChar char="-"/>
            </a:pPr>
            <a:endParaRPr lang="en-GB" dirty="0">
              <a:solidFill>
                <a:srgbClr val="202124"/>
              </a:solidFill>
              <a:latin typeface="arial" panose="020B0604020202020204" pitchFamily="34" charset="0"/>
            </a:endParaRPr>
          </a:p>
          <a:p>
            <a:pPr algn="just"/>
            <a:r>
              <a:rPr lang="en-GB" dirty="0">
                <a:solidFill>
                  <a:srgbClr val="202124"/>
                </a:solidFill>
                <a:latin typeface="arial" panose="020B0604020202020204" pitchFamily="34" charset="0"/>
              </a:rPr>
              <a:t>The process towards the European Union:</a:t>
            </a:r>
          </a:p>
          <a:p>
            <a:pPr algn="just"/>
            <a:endParaRPr lang="en-GB" dirty="0">
              <a:solidFill>
                <a:srgbClr val="202124"/>
              </a:solidFill>
              <a:latin typeface="arial" panose="020B0604020202020204" pitchFamily="34" charset="0"/>
            </a:endParaRPr>
          </a:p>
          <a:p>
            <a:pPr marL="285750" indent="-285750" algn="just">
              <a:buFontTx/>
              <a:buChar char="-"/>
            </a:pPr>
            <a:r>
              <a:rPr lang="en-GB" dirty="0">
                <a:solidFill>
                  <a:srgbClr val="202124"/>
                </a:solidFill>
                <a:latin typeface="arial" panose="020B0604020202020204" pitchFamily="34" charset="0"/>
              </a:rPr>
              <a:t>1951: European Coal and Steel Community (ECSC) </a:t>
            </a:r>
          </a:p>
          <a:p>
            <a:pPr marL="285750" indent="-285750" algn="just">
              <a:buFontTx/>
              <a:buChar char="-"/>
            </a:pPr>
            <a:r>
              <a:rPr lang="en-GB" dirty="0">
                <a:solidFill>
                  <a:srgbClr val="202124"/>
                </a:solidFill>
                <a:latin typeface="arial" panose="020B0604020202020204" pitchFamily="34" charset="0"/>
              </a:rPr>
              <a:t>1957: European Economic Community (</a:t>
            </a:r>
            <a:r>
              <a:rPr lang="en-GB" b="1" dirty="0">
                <a:solidFill>
                  <a:srgbClr val="202124"/>
                </a:solidFill>
                <a:latin typeface="arial" panose="020B0604020202020204" pitchFamily="34" charset="0"/>
              </a:rPr>
              <a:t>Treaty of Rome</a:t>
            </a:r>
            <a:r>
              <a:rPr lang="en-GB" dirty="0">
                <a:solidFill>
                  <a:srgbClr val="202124"/>
                </a:solidFill>
                <a:latin typeface="arial" panose="020B0604020202020204" pitchFamily="34" charset="0"/>
              </a:rPr>
              <a:t>)</a:t>
            </a:r>
          </a:p>
          <a:p>
            <a:pPr marL="285750" indent="-285750" algn="just">
              <a:buFontTx/>
              <a:buChar char="-"/>
            </a:pPr>
            <a:r>
              <a:rPr lang="en-GB" dirty="0">
                <a:solidFill>
                  <a:srgbClr val="202124"/>
                </a:solidFill>
                <a:latin typeface="arial" panose="020B0604020202020204" pitchFamily="34" charset="0"/>
              </a:rPr>
              <a:t>1/01/1958: </a:t>
            </a:r>
            <a:r>
              <a:rPr lang="en-GB" b="1" dirty="0">
                <a:solidFill>
                  <a:srgbClr val="202124"/>
                </a:solidFill>
                <a:latin typeface="arial" panose="020B0604020202020204" pitchFamily="34" charset="0"/>
              </a:rPr>
              <a:t>EEC</a:t>
            </a:r>
            <a:r>
              <a:rPr lang="en-GB" dirty="0">
                <a:solidFill>
                  <a:srgbClr val="202124"/>
                </a:solidFill>
                <a:latin typeface="arial" panose="020B0604020202020204" pitchFamily="34" charset="0"/>
              </a:rPr>
              <a:t> - </a:t>
            </a:r>
            <a:r>
              <a:rPr lang="en-GB" dirty="0" err="1">
                <a:solidFill>
                  <a:srgbClr val="202124"/>
                </a:solidFill>
                <a:latin typeface="arial" panose="020B0604020202020204" pitchFamily="34" charset="0"/>
              </a:rPr>
              <a:t>Euroatom</a:t>
            </a:r>
            <a:r>
              <a:rPr lang="en-GB" dirty="0">
                <a:solidFill>
                  <a:srgbClr val="202124"/>
                </a:solidFill>
                <a:latin typeface="arial" panose="020B0604020202020204" pitchFamily="34" charset="0"/>
              </a:rPr>
              <a:t> – ECSC: EEC was more than a customs union</a:t>
            </a:r>
          </a:p>
          <a:p>
            <a:pPr marL="285750" indent="-285750" algn="just">
              <a:buFontTx/>
              <a:buChar char="-"/>
            </a:pPr>
            <a:endParaRPr lang="en-GB" dirty="0">
              <a:solidFill>
                <a:srgbClr val="202124"/>
              </a:solidFill>
              <a:latin typeface="arial" panose="020B0604020202020204" pitchFamily="34" charset="0"/>
            </a:endParaRPr>
          </a:p>
          <a:p>
            <a:pPr algn="just"/>
            <a:r>
              <a:rPr lang="en-GB" dirty="0">
                <a:solidFill>
                  <a:srgbClr val="202124"/>
                </a:solidFill>
                <a:latin typeface="arial" panose="020B0604020202020204" pitchFamily="34" charset="0"/>
              </a:rPr>
              <a:t>Creation of the </a:t>
            </a:r>
            <a:r>
              <a:rPr lang="en-GB" b="1" dirty="0">
                <a:solidFill>
                  <a:srgbClr val="202124"/>
                </a:solidFill>
                <a:latin typeface="arial" panose="020B0604020202020204" pitchFamily="34" charset="0"/>
              </a:rPr>
              <a:t>internal market.</a:t>
            </a:r>
            <a:endParaRPr lang="en-GB" dirty="0">
              <a:solidFill>
                <a:srgbClr val="202124"/>
              </a:solidFill>
              <a:latin typeface="arial" panose="020B0604020202020204" pitchFamily="34" charset="0"/>
            </a:endParaRPr>
          </a:p>
        </p:txBody>
      </p:sp>
      <p:pic>
        <p:nvPicPr>
          <p:cNvPr id="5" name="Immagine 4" descr="Immagine che contiene mappa&#10;&#10;Descrizione generata automaticamente">
            <a:extLst>
              <a:ext uri="{FF2B5EF4-FFF2-40B4-BE49-F238E27FC236}">
                <a16:creationId xmlns:a16="http://schemas.microsoft.com/office/drawing/2014/main" id="{865ABAA8-63A4-5F70-0801-0BF27358F7EE}"/>
              </a:ext>
            </a:extLst>
          </p:cNvPr>
          <p:cNvPicPr>
            <a:picLocks noChangeAspect="1"/>
          </p:cNvPicPr>
          <p:nvPr/>
        </p:nvPicPr>
        <p:blipFill>
          <a:blip r:embed="rId2"/>
          <a:stretch>
            <a:fillRect/>
          </a:stretch>
        </p:blipFill>
        <p:spPr>
          <a:xfrm>
            <a:off x="4799856" y="199724"/>
            <a:ext cx="5832648" cy="6339835"/>
          </a:xfrm>
          <a:prstGeom prst="rect">
            <a:avLst/>
          </a:prstGeom>
        </p:spPr>
      </p:pic>
      <p:sp>
        <p:nvSpPr>
          <p:cNvPr id="4" name="Freccia in giù 3">
            <a:extLst>
              <a:ext uri="{FF2B5EF4-FFF2-40B4-BE49-F238E27FC236}">
                <a16:creationId xmlns:a16="http://schemas.microsoft.com/office/drawing/2014/main" id="{D628DD38-947F-41E0-9062-A8B125C60CE8}"/>
              </a:ext>
            </a:extLst>
          </p:cNvPr>
          <p:cNvSpPr/>
          <p:nvPr/>
        </p:nvSpPr>
        <p:spPr>
          <a:xfrm>
            <a:off x="1919536" y="5373216"/>
            <a:ext cx="792088"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78447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A301B2E0-2BAC-3B0A-C9DC-33AFE5DCA397}"/>
              </a:ext>
            </a:extLst>
          </p:cNvPr>
          <p:cNvSpPr>
            <a:spLocks noGrp="1"/>
          </p:cNvSpPr>
          <p:nvPr>
            <p:ph type="body" sz="quarter" idx="10"/>
          </p:nvPr>
        </p:nvSpPr>
        <p:spPr/>
        <p:txBody>
          <a:bodyPr/>
          <a:lstStyle/>
          <a:p>
            <a:r>
              <a:rPr lang="it-IT" dirty="0" err="1"/>
              <a:t>Exclusive</a:t>
            </a:r>
            <a:r>
              <a:rPr lang="it-IT" dirty="0"/>
              <a:t> </a:t>
            </a:r>
            <a:r>
              <a:rPr lang="en-GB" dirty="0"/>
              <a:t>competences</a:t>
            </a:r>
          </a:p>
        </p:txBody>
      </p:sp>
      <p:sp>
        <p:nvSpPr>
          <p:cNvPr id="3" name="Segnaposto testo 2">
            <a:extLst>
              <a:ext uri="{FF2B5EF4-FFF2-40B4-BE49-F238E27FC236}">
                <a16:creationId xmlns:a16="http://schemas.microsoft.com/office/drawing/2014/main" id="{F56F778C-E3AA-3A34-9826-0D05FFBC3C7A}"/>
              </a:ext>
            </a:extLst>
          </p:cNvPr>
          <p:cNvSpPr>
            <a:spLocks noGrp="1"/>
          </p:cNvSpPr>
          <p:nvPr>
            <p:ph type="body" sz="quarter" idx="11"/>
          </p:nvPr>
        </p:nvSpPr>
        <p:spPr/>
        <p:txBody>
          <a:bodyPr/>
          <a:lstStyle/>
          <a:p>
            <a:r>
              <a:rPr lang="en-US" dirty="0"/>
              <a:t>Exclusive competences (Article 3 TFEU) areas in which the EU alone is able to legislate and adopt binding acts. EU countries are able to do so themselves only if empowered by the EU to implement these acts. The EU have exclusive competence in the following areas:</a:t>
            </a:r>
          </a:p>
          <a:p>
            <a:endParaRPr lang="en-US" dirty="0"/>
          </a:p>
          <a:p>
            <a:pPr marL="285750" indent="-285750">
              <a:buFont typeface="Arial" panose="020B0604020202020204" pitchFamily="34" charset="0"/>
              <a:buChar char="•"/>
            </a:pPr>
            <a:r>
              <a:rPr lang="en-US" b="1" dirty="0"/>
              <a:t>customs union</a:t>
            </a:r>
            <a:r>
              <a:rPr lang="en-US" dirty="0"/>
              <a:t>;</a:t>
            </a:r>
          </a:p>
          <a:p>
            <a:pPr marL="285750" indent="-285750">
              <a:buFont typeface="Arial" panose="020B0604020202020204" pitchFamily="34" charset="0"/>
              <a:buChar char="•"/>
            </a:pPr>
            <a:r>
              <a:rPr lang="en-US" dirty="0"/>
              <a:t>the establishing of </a:t>
            </a:r>
            <a:r>
              <a:rPr lang="en-US" b="1" dirty="0"/>
              <a:t>competition rules </a:t>
            </a:r>
            <a:r>
              <a:rPr lang="en-US" dirty="0"/>
              <a:t>necessary for the functioning of the internal market;</a:t>
            </a:r>
          </a:p>
          <a:p>
            <a:pPr marL="285750" indent="-285750">
              <a:buFont typeface="Arial" panose="020B0604020202020204" pitchFamily="34" charset="0"/>
              <a:buChar char="•"/>
            </a:pPr>
            <a:r>
              <a:rPr lang="en-US" b="1" dirty="0"/>
              <a:t>monetary policy </a:t>
            </a:r>
            <a:r>
              <a:rPr lang="en-US" dirty="0"/>
              <a:t>for </a:t>
            </a:r>
            <a:r>
              <a:rPr lang="en-US" b="1" dirty="0"/>
              <a:t>euro</a:t>
            </a:r>
            <a:r>
              <a:rPr lang="en-US" dirty="0"/>
              <a:t> area countries;</a:t>
            </a:r>
          </a:p>
          <a:p>
            <a:pPr marL="285750" indent="-285750">
              <a:buFont typeface="Arial" panose="020B0604020202020204" pitchFamily="34" charset="0"/>
              <a:buChar char="•"/>
            </a:pPr>
            <a:r>
              <a:rPr lang="en-US" dirty="0"/>
              <a:t>conservation of marine biological resources under the common fisheries policy;</a:t>
            </a:r>
          </a:p>
          <a:p>
            <a:pPr marL="285750" indent="-285750">
              <a:buFont typeface="Arial" panose="020B0604020202020204" pitchFamily="34" charset="0"/>
              <a:buChar char="•"/>
            </a:pPr>
            <a:r>
              <a:rPr lang="en-US" dirty="0"/>
              <a:t>common commercial policy;</a:t>
            </a:r>
          </a:p>
          <a:p>
            <a:pPr marL="285750" indent="-285750">
              <a:buFont typeface="Arial" panose="020B0604020202020204" pitchFamily="34" charset="0"/>
              <a:buChar char="•"/>
            </a:pPr>
            <a:r>
              <a:rPr lang="en-US" dirty="0"/>
              <a:t>conclusion of international agreements under certain conditions.</a:t>
            </a:r>
            <a:endParaRPr lang="it-IT" dirty="0"/>
          </a:p>
        </p:txBody>
      </p:sp>
    </p:spTree>
    <p:extLst>
      <p:ext uri="{BB962C8B-B14F-4D97-AF65-F5344CB8AC3E}">
        <p14:creationId xmlns:p14="http://schemas.microsoft.com/office/powerpoint/2010/main" val="810095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E542FA8-4D35-F902-ED2F-39469D303BB6}"/>
              </a:ext>
            </a:extLst>
          </p:cNvPr>
          <p:cNvSpPr>
            <a:spLocks noGrp="1"/>
          </p:cNvSpPr>
          <p:nvPr>
            <p:ph type="body" sz="quarter" idx="10"/>
          </p:nvPr>
        </p:nvSpPr>
        <p:spPr/>
        <p:txBody>
          <a:bodyPr/>
          <a:lstStyle/>
          <a:p>
            <a:r>
              <a:rPr lang="it-IT" dirty="0" err="1"/>
              <a:t>Shared</a:t>
            </a:r>
            <a:r>
              <a:rPr lang="it-IT" dirty="0"/>
              <a:t> </a:t>
            </a:r>
            <a:r>
              <a:rPr lang="it-IT" dirty="0" err="1"/>
              <a:t>competences</a:t>
            </a:r>
            <a:endParaRPr lang="it-IT" dirty="0"/>
          </a:p>
        </p:txBody>
      </p:sp>
      <p:sp>
        <p:nvSpPr>
          <p:cNvPr id="3" name="Segnaposto testo 2">
            <a:extLst>
              <a:ext uri="{FF2B5EF4-FFF2-40B4-BE49-F238E27FC236}">
                <a16:creationId xmlns:a16="http://schemas.microsoft.com/office/drawing/2014/main" id="{09246D1E-F6B7-2C23-D53A-3BC3B649DD6B}"/>
              </a:ext>
            </a:extLst>
          </p:cNvPr>
          <p:cNvSpPr>
            <a:spLocks noGrp="1"/>
          </p:cNvSpPr>
          <p:nvPr>
            <p:ph type="body" sz="quarter" idx="11"/>
          </p:nvPr>
        </p:nvSpPr>
        <p:spPr>
          <a:xfrm>
            <a:off x="527051" y="1114076"/>
            <a:ext cx="11233149" cy="5483276"/>
          </a:xfrm>
        </p:spPr>
        <p:txBody>
          <a:bodyPr/>
          <a:lstStyle/>
          <a:p>
            <a:pPr algn="just"/>
            <a:r>
              <a:rPr lang="en-US" sz="1600" b="1" dirty="0"/>
              <a:t>Shared competences </a:t>
            </a:r>
            <a:r>
              <a:rPr lang="en-US" sz="1600" dirty="0"/>
              <a:t>(Article 4 of the TFEU): the EU and EU countries are able to legislate and adopt legally binding acts. EU countries exercise their own competence where the EU does not exercise, or has decided not to exercise, its own competence. Shared competence between the EU and EU countries applies in the following areas:</a:t>
            </a:r>
          </a:p>
          <a:p>
            <a:endParaRPr lang="en-US" sz="1600" dirty="0"/>
          </a:p>
          <a:p>
            <a:pPr marL="285750" indent="-285750">
              <a:buFont typeface="Arial" panose="020B0604020202020204" pitchFamily="34" charset="0"/>
              <a:buChar char="•"/>
            </a:pPr>
            <a:r>
              <a:rPr lang="en-US" sz="1600" dirty="0"/>
              <a:t>internal market;</a:t>
            </a:r>
          </a:p>
          <a:p>
            <a:pPr marL="285750" indent="-285750">
              <a:buFont typeface="Arial" panose="020B0604020202020204" pitchFamily="34" charset="0"/>
              <a:buChar char="•"/>
            </a:pPr>
            <a:r>
              <a:rPr lang="en-US" sz="1600" dirty="0"/>
              <a:t>social policy, but only for aspects specifically defined in the Treaty;</a:t>
            </a:r>
          </a:p>
          <a:p>
            <a:pPr marL="285750" indent="-285750">
              <a:buFont typeface="Arial" panose="020B0604020202020204" pitchFamily="34" charset="0"/>
              <a:buChar char="•"/>
            </a:pPr>
            <a:r>
              <a:rPr lang="en-US" sz="1600" dirty="0"/>
              <a:t>economic, social and territorial cohesion (regional policy);</a:t>
            </a:r>
          </a:p>
          <a:p>
            <a:pPr marL="285750" indent="-285750">
              <a:buFont typeface="Arial" panose="020B0604020202020204" pitchFamily="34" charset="0"/>
              <a:buChar char="•"/>
            </a:pPr>
            <a:r>
              <a:rPr lang="en-US" sz="1600" dirty="0"/>
              <a:t>agriculture and fisheries (except conservation of marine biological resources);</a:t>
            </a:r>
          </a:p>
          <a:p>
            <a:pPr marL="285750" indent="-285750">
              <a:buFont typeface="Arial" panose="020B0604020202020204" pitchFamily="34" charset="0"/>
              <a:buChar char="•"/>
            </a:pPr>
            <a:r>
              <a:rPr lang="en-US" sz="1600" dirty="0"/>
              <a:t>environment;</a:t>
            </a:r>
          </a:p>
          <a:p>
            <a:pPr marL="285750" indent="-285750">
              <a:buFont typeface="Arial" panose="020B0604020202020204" pitchFamily="34" charset="0"/>
              <a:buChar char="•"/>
            </a:pPr>
            <a:r>
              <a:rPr lang="en-US" sz="1600" dirty="0"/>
              <a:t>consumer protection;</a:t>
            </a:r>
          </a:p>
          <a:p>
            <a:pPr marL="285750" indent="-285750">
              <a:buFont typeface="Arial" panose="020B0604020202020204" pitchFamily="34" charset="0"/>
              <a:buChar char="•"/>
            </a:pPr>
            <a:r>
              <a:rPr lang="en-US" sz="1600" dirty="0"/>
              <a:t>transport;</a:t>
            </a:r>
          </a:p>
          <a:p>
            <a:pPr marL="285750" indent="-285750">
              <a:buFont typeface="Arial" panose="020B0604020202020204" pitchFamily="34" charset="0"/>
              <a:buChar char="•"/>
            </a:pPr>
            <a:r>
              <a:rPr lang="en-US" sz="1600" dirty="0"/>
              <a:t>trans-European networks;</a:t>
            </a:r>
          </a:p>
          <a:p>
            <a:pPr marL="285750" indent="-285750">
              <a:buFont typeface="Arial" panose="020B0604020202020204" pitchFamily="34" charset="0"/>
              <a:buChar char="•"/>
            </a:pPr>
            <a:r>
              <a:rPr lang="en-US" sz="1600" dirty="0"/>
              <a:t>energy;</a:t>
            </a:r>
          </a:p>
          <a:p>
            <a:pPr marL="285750" indent="-285750">
              <a:buFont typeface="Arial" panose="020B0604020202020204" pitchFamily="34" charset="0"/>
              <a:buChar char="•"/>
            </a:pPr>
            <a:r>
              <a:rPr lang="en-US" sz="1600" dirty="0"/>
              <a:t>area of freedom, security and justice;</a:t>
            </a:r>
          </a:p>
          <a:p>
            <a:pPr marL="285750" indent="-285750">
              <a:buFont typeface="Arial" panose="020B0604020202020204" pitchFamily="34" charset="0"/>
              <a:buChar char="•"/>
            </a:pPr>
            <a:r>
              <a:rPr lang="en-US" sz="1600" dirty="0"/>
              <a:t>shared safety concerns in public health matters, limited to the aspects defined in the TFEU;</a:t>
            </a:r>
          </a:p>
          <a:p>
            <a:pPr marL="285750" indent="-285750">
              <a:buFont typeface="Arial" panose="020B0604020202020204" pitchFamily="34" charset="0"/>
              <a:buChar char="•"/>
            </a:pPr>
            <a:r>
              <a:rPr lang="en-US" sz="1600" dirty="0"/>
              <a:t>research, technological development, space;</a:t>
            </a:r>
          </a:p>
          <a:p>
            <a:pPr marL="285750" indent="-285750">
              <a:buFont typeface="Arial" panose="020B0604020202020204" pitchFamily="34" charset="0"/>
              <a:buChar char="•"/>
            </a:pPr>
            <a:r>
              <a:rPr lang="en-US" sz="1600" dirty="0"/>
              <a:t>development cooperation and humanitarian aid.</a:t>
            </a:r>
            <a:endParaRPr lang="it-IT" sz="1600" dirty="0"/>
          </a:p>
        </p:txBody>
      </p:sp>
    </p:spTree>
    <p:extLst>
      <p:ext uri="{BB962C8B-B14F-4D97-AF65-F5344CB8AC3E}">
        <p14:creationId xmlns:p14="http://schemas.microsoft.com/office/powerpoint/2010/main" val="3654303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91A7B7C-997B-EFDC-D145-F8A8E0D043F9}"/>
              </a:ext>
            </a:extLst>
          </p:cNvPr>
          <p:cNvSpPr>
            <a:spLocks noGrp="1"/>
          </p:cNvSpPr>
          <p:nvPr>
            <p:ph type="body" sz="quarter" idx="10"/>
          </p:nvPr>
        </p:nvSpPr>
        <p:spPr/>
        <p:txBody>
          <a:bodyPr/>
          <a:lstStyle/>
          <a:p>
            <a:r>
              <a:rPr lang="it-IT" dirty="0" err="1"/>
              <a:t>Supporting</a:t>
            </a:r>
            <a:r>
              <a:rPr lang="it-IT" dirty="0"/>
              <a:t> </a:t>
            </a:r>
            <a:r>
              <a:rPr lang="it-IT" dirty="0" err="1"/>
              <a:t>competences</a:t>
            </a:r>
            <a:endParaRPr lang="it-IT" dirty="0"/>
          </a:p>
        </p:txBody>
      </p:sp>
      <p:sp>
        <p:nvSpPr>
          <p:cNvPr id="3" name="Segnaposto testo 2">
            <a:extLst>
              <a:ext uri="{FF2B5EF4-FFF2-40B4-BE49-F238E27FC236}">
                <a16:creationId xmlns:a16="http://schemas.microsoft.com/office/drawing/2014/main" id="{BCCDD96E-B5E5-D4FF-3200-48F0AC73E90E}"/>
              </a:ext>
            </a:extLst>
          </p:cNvPr>
          <p:cNvSpPr>
            <a:spLocks noGrp="1"/>
          </p:cNvSpPr>
          <p:nvPr>
            <p:ph type="body" sz="quarter" idx="11"/>
          </p:nvPr>
        </p:nvSpPr>
        <p:spPr/>
        <p:txBody>
          <a:bodyPr/>
          <a:lstStyle/>
          <a:p>
            <a:r>
              <a:rPr lang="en-US" b="1" dirty="0"/>
              <a:t>Supporting competences </a:t>
            </a:r>
            <a:r>
              <a:rPr lang="en-US" dirty="0"/>
              <a:t>(Article 6 of the TFEU): the EU can only intervene to support, coordinate or complement the action of EU countries. Legally binding EU acts must not require the </a:t>
            </a:r>
            <a:r>
              <a:rPr lang="en-US" dirty="0" err="1"/>
              <a:t>harmonisation</a:t>
            </a:r>
            <a:r>
              <a:rPr lang="en-US" dirty="0"/>
              <a:t> of EU countries’ laws or regulations. Supporting competences relate to the following policy areas:</a:t>
            </a:r>
          </a:p>
          <a:p>
            <a:endParaRPr lang="en-US" dirty="0"/>
          </a:p>
          <a:p>
            <a:pPr marL="285750" indent="-285750">
              <a:buFont typeface="Arial" panose="020B0604020202020204" pitchFamily="34" charset="0"/>
              <a:buChar char="•"/>
            </a:pPr>
            <a:r>
              <a:rPr lang="en-US" dirty="0"/>
              <a:t>protection and improvement of human health;</a:t>
            </a:r>
          </a:p>
          <a:p>
            <a:pPr marL="285750" indent="-285750">
              <a:buFont typeface="Arial" panose="020B0604020202020204" pitchFamily="34" charset="0"/>
              <a:buChar char="•"/>
            </a:pPr>
            <a:r>
              <a:rPr lang="en-US" dirty="0"/>
              <a:t>industry;</a:t>
            </a:r>
          </a:p>
          <a:p>
            <a:pPr marL="285750" indent="-285750">
              <a:buFont typeface="Arial" panose="020B0604020202020204" pitchFamily="34" charset="0"/>
              <a:buChar char="•"/>
            </a:pPr>
            <a:r>
              <a:rPr lang="en-US" dirty="0"/>
              <a:t>culture;</a:t>
            </a:r>
          </a:p>
          <a:p>
            <a:pPr marL="285750" indent="-285750">
              <a:buFont typeface="Arial" panose="020B0604020202020204" pitchFamily="34" charset="0"/>
              <a:buChar char="•"/>
            </a:pPr>
            <a:r>
              <a:rPr lang="en-US" dirty="0"/>
              <a:t>tourism;</a:t>
            </a:r>
          </a:p>
          <a:p>
            <a:pPr marL="285750" indent="-285750">
              <a:buFont typeface="Arial" panose="020B0604020202020204" pitchFamily="34" charset="0"/>
              <a:buChar char="•"/>
            </a:pPr>
            <a:r>
              <a:rPr lang="en-US" dirty="0"/>
              <a:t>education, vocational training, youth and sport;</a:t>
            </a:r>
          </a:p>
          <a:p>
            <a:pPr marL="285750" indent="-285750">
              <a:buFont typeface="Arial" panose="020B0604020202020204" pitchFamily="34" charset="0"/>
              <a:buChar char="•"/>
            </a:pPr>
            <a:r>
              <a:rPr lang="en-US" dirty="0"/>
              <a:t>civil protection;</a:t>
            </a:r>
          </a:p>
          <a:p>
            <a:pPr marL="285750" indent="-285750">
              <a:buFont typeface="Arial" panose="020B0604020202020204" pitchFamily="34" charset="0"/>
              <a:buChar char="•"/>
            </a:pPr>
            <a:r>
              <a:rPr lang="en-US" dirty="0"/>
              <a:t>administrative cooperation</a:t>
            </a:r>
            <a:endParaRPr lang="it-IT" dirty="0"/>
          </a:p>
        </p:txBody>
      </p:sp>
    </p:spTree>
    <p:extLst>
      <p:ext uri="{BB962C8B-B14F-4D97-AF65-F5344CB8AC3E}">
        <p14:creationId xmlns:p14="http://schemas.microsoft.com/office/powerpoint/2010/main" val="996070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5161847E-15CB-41EC-42F2-04177D1BD990}"/>
              </a:ext>
            </a:extLst>
          </p:cNvPr>
          <p:cNvSpPr>
            <a:spLocks noGrp="1"/>
          </p:cNvSpPr>
          <p:nvPr>
            <p:ph type="body" sz="quarter" idx="10"/>
          </p:nvPr>
        </p:nvSpPr>
        <p:spPr/>
        <p:txBody>
          <a:bodyPr/>
          <a:lstStyle/>
          <a:p>
            <a:r>
              <a:rPr lang="it-IT" dirty="0" err="1"/>
              <a:t>Proportionality</a:t>
            </a:r>
            <a:r>
              <a:rPr lang="it-IT" dirty="0"/>
              <a:t> and </a:t>
            </a:r>
            <a:r>
              <a:rPr lang="it-IT" dirty="0" err="1"/>
              <a:t>subsidiarity</a:t>
            </a:r>
            <a:endParaRPr lang="it-IT" dirty="0"/>
          </a:p>
        </p:txBody>
      </p:sp>
      <p:sp>
        <p:nvSpPr>
          <p:cNvPr id="3" name="Segnaposto testo 2">
            <a:extLst>
              <a:ext uri="{FF2B5EF4-FFF2-40B4-BE49-F238E27FC236}">
                <a16:creationId xmlns:a16="http://schemas.microsoft.com/office/drawing/2014/main" id="{9B1F6835-D8AD-5912-E813-4A787D76D297}"/>
              </a:ext>
            </a:extLst>
          </p:cNvPr>
          <p:cNvSpPr>
            <a:spLocks noGrp="1"/>
          </p:cNvSpPr>
          <p:nvPr>
            <p:ph type="body" sz="quarter" idx="11"/>
          </p:nvPr>
        </p:nvSpPr>
        <p:spPr/>
        <p:txBody>
          <a:bodyPr/>
          <a:lstStyle/>
          <a:p>
            <a:r>
              <a:rPr lang="en-US" dirty="0"/>
              <a:t>The exercise of EU competences is subject to two fundamental principles laid down in Article 5 of the Treaty on European Union:</a:t>
            </a:r>
          </a:p>
          <a:p>
            <a:pPr algn="just"/>
            <a:endParaRPr lang="en-US" dirty="0"/>
          </a:p>
          <a:p>
            <a:pPr algn="just"/>
            <a:r>
              <a:rPr lang="en-US" b="1" dirty="0"/>
              <a:t>Proportionality</a:t>
            </a:r>
            <a:r>
              <a:rPr lang="en-US" dirty="0"/>
              <a:t>: the content and scope of EU action may not go beyond what is necessary to achieve the objectives of the Treaties;</a:t>
            </a:r>
          </a:p>
          <a:p>
            <a:pPr algn="just"/>
            <a:r>
              <a:rPr lang="en-US" b="1" dirty="0"/>
              <a:t>Subsidiarity</a:t>
            </a:r>
            <a:r>
              <a:rPr lang="en-US" dirty="0"/>
              <a:t>: in the area of its non-exclusive competences, the EU may act only if - and in so far as - the objective of a proposed action cannot be sufficiently achieved by the EU countries, but could be better achieved at EU level.</a:t>
            </a:r>
            <a:endParaRPr lang="it-IT" dirty="0"/>
          </a:p>
        </p:txBody>
      </p:sp>
    </p:spTree>
    <p:extLst>
      <p:ext uri="{BB962C8B-B14F-4D97-AF65-F5344CB8AC3E}">
        <p14:creationId xmlns:p14="http://schemas.microsoft.com/office/powerpoint/2010/main" val="537077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Leonardo Pasqui</a:t>
            </a:r>
          </a:p>
        </p:txBody>
      </p:sp>
      <p:sp>
        <p:nvSpPr>
          <p:cNvPr id="4" name="Segnaposto testo 3"/>
          <p:cNvSpPr>
            <a:spLocks noGrp="1"/>
          </p:cNvSpPr>
          <p:nvPr>
            <p:ph type="body" sz="quarter" idx="12"/>
          </p:nvPr>
        </p:nvSpPr>
        <p:spPr>
          <a:xfrm>
            <a:off x="1390650" y="3789040"/>
            <a:ext cx="9410700" cy="1440160"/>
          </a:xfrm>
        </p:spPr>
        <p:txBody>
          <a:bodyPr/>
          <a:lstStyle/>
          <a:p>
            <a:r>
              <a:rPr lang="it-IT" dirty="0"/>
              <a:t>leonardo.pasqui2@unibo.it</a:t>
            </a:r>
          </a:p>
        </p:txBody>
      </p:sp>
    </p:spTree>
    <p:extLst>
      <p:ext uri="{BB962C8B-B14F-4D97-AF65-F5344CB8AC3E}">
        <p14:creationId xmlns:p14="http://schemas.microsoft.com/office/powerpoint/2010/main" val="399416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Internal</a:t>
            </a:r>
            <a:r>
              <a:rPr lang="it-IT" dirty="0"/>
              <a:t> market</a:t>
            </a:r>
          </a:p>
        </p:txBody>
      </p:sp>
      <p:sp>
        <p:nvSpPr>
          <p:cNvPr id="3" name="Segnaposto testo 2"/>
          <p:cNvSpPr>
            <a:spLocks noGrp="1"/>
          </p:cNvSpPr>
          <p:nvPr>
            <p:ph type="body" sz="quarter" idx="11"/>
          </p:nvPr>
        </p:nvSpPr>
        <p:spPr/>
        <p:txBody>
          <a:bodyPr/>
          <a:lstStyle/>
          <a:p>
            <a:r>
              <a:rPr lang="en-GB" dirty="0">
                <a:solidFill>
                  <a:srgbClr val="202124"/>
                </a:solidFill>
                <a:latin typeface="arial" panose="020B0604020202020204" pitchFamily="34" charset="0"/>
              </a:rPr>
              <a:t>1) </a:t>
            </a:r>
            <a:r>
              <a:rPr lang="en-GB" b="1" dirty="0">
                <a:solidFill>
                  <a:srgbClr val="202124"/>
                </a:solidFill>
                <a:latin typeface="arial" panose="020B0604020202020204" pitchFamily="34" charset="0"/>
              </a:rPr>
              <a:t>Four freedoms</a:t>
            </a:r>
            <a:r>
              <a:rPr lang="en-GB" dirty="0">
                <a:solidFill>
                  <a:srgbClr val="202124"/>
                </a:solidFill>
                <a:latin typeface="arial" panose="020B0604020202020204" pitchFamily="34" charset="0"/>
              </a:rPr>
              <a:t>: Free movement of natural persons, Free movement of goods, Free movement of services, Free movement of Capital. </a:t>
            </a:r>
          </a:p>
          <a:p>
            <a:endParaRPr lang="en-GB" dirty="0">
              <a:solidFill>
                <a:srgbClr val="202124"/>
              </a:solidFill>
              <a:latin typeface="arial" panose="020B0604020202020204" pitchFamily="34" charset="0"/>
            </a:endParaRPr>
          </a:p>
          <a:p>
            <a:r>
              <a:rPr lang="en-GB" dirty="0">
                <a:solidFill>
                  <a:srgbClr val="202124"/>
                </a:solidFill>
                <a:latin typeface="arial" panose="020B0604020202020204" pitchFamily="34" charset="0"/>
              </a:rPr>
              <a:t>2) </a:t>
            </a:r>
            <a:r>
              <a:rPr lang="en-GB" b="1" dirty="0">
                <a:solidFill>
                  <a:srgbClr val="202124"/>
                </a:solidFill>
                <a:latin typeface="arial" panose="020B0604020202020204" pitchFamily="34" charset="0"/>
              </a:rPr>
              <a:t>State aid</a:t>
            </a:r>
            <a:r>
              <a:rPr lang="en-GB" dirty="0">
                <a:solidFill>
                  <a:srgbClr val="202124"/>
                </a:solidFill>
                <a:latin typeface="arial" panose="020B0604020202020204" pitchFamily="34" charset="0"/>
              </a:rPr>
              <a:t>: limitation of public intervention in the economy. </a:t>
            </a:r>
          </a:p>
          <a:p>
            <a:endParaRPr lang="en-GB" dirty="0">
              <a:solidFill>
                <a:srgbClr val="202124"/>
              </a:solidFill>
              <a:latin typeface="arial" panose="020B0604020202020204" pitchFamily="34" charset="0"/>
            </a:endParaRPr>
          </a:p>
          <a:p>
            <a:r>
              <a:rPr lang="en-GB" dirty="0">
                <a:solidFill>
                  <a:srgbClr val="202124"/>
                </a:solidFill>
                <a:latin typeface="arial" panose="020B0604020202020204" pitchFamily="34" charset="0"/>
              </a:rPr>
              <a:t>3) </a:t>
            </a:r>
            <a:r>
              <a:rPr lang="en-GB" b="1" dirty="0">
                <a:solidFill>
                  <a:srgbClr val="202124"/>
                </a:solidFill>
                <a:latin typeface="arial" panose="020B0604020202020204" pitchFamily="34" charset="0"/>
              </a:rPr>
              <a:t>Competition rules</a:t>
            </a:r>
            <a:r>
              <a:rPr lang="en-GB" dirty="0">
                <a:solidFill>
                  <a:srgbClr val="202124"/>
                </a:solidFill>
                <a:latin typeface="arial" panose="020B0604020202020204" pitchFamily="34" charset="0"/>
              </a:rPr>
              <a:t>: Illegal contacts and agreements or </a:t>
            </a:r>
            <a:r>
              <a:rPr lang="en-US" dirty="0">
                <a:solidFill>
                  <a:srgbClr val="202124"/>
                </a:solidFill>
                <a:latin typeface="arial" panose="020B0604020202020204" pitchFamily="34" charset="0"/>
              </a:rPr>
              <a:t>Abuse of a dominant position </a:t>
            </a:r>
            <a:r>
              <a:rPr lang="en-US" dirty="0">
                <a:solidFill>
                  <a:srgbClr val="202124"/>
                </a:solidFill>
                <a:latin typeface="arial" panose="020B0604020202020204" pitchFamily="34" charset="0"/>
                <a:sym typeface="Wingdings" panose="05000000000000000000" pitchFamily="2" charset="2"/>
              </a:rPr>
              <a:t> Google case. </a:t>
            </a:r>
            <a:endParaRPr lang="en-US" dirty="0">
              <a:solidFill>
                <a:srgbClr val="202124"/>
              </a:solidFill>
              <a:latin typeface="arial" panose="020B0604020202020204" pitchFamily="34" charset="0"/>
            </a:endParaRPr>
          </a:p>
          <a:p>
            <a:endParaRPr lang="en-GB" dirty="0">
              <a:solidFill>
                <a:srgbClr val="202124"/>
              </a:solidFill>
              <a:latin typeface="arial" panose="020B0604020202020204" pitchFamily="34" charset="0"/>
            </a:endParaRPr>
          </a:p>
          <a:p>
            <a:endParaRPr lang="it-IT" dirty="0"/>
          </a:p>
        </p:txBody>
      </p:sp>
    </p:spTree>
    <p:extLst>
      <p:ext uri="{BB962C8B-B14F-4D97-AF65-F5344CB8AC3E}">
        <p14:creationId xmlns:p14="http://schemas.microsoft.com/office/powerpoint/2010/main" val="1869498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European</a:t>
            </a:r>
            <a:r>
              <a:rPr lang="it-IT" dirty="0"/>
              <a:t> </a:t>
            </a:r>
            <a:r>
              <a:rPr lang="it-IT" dirty="0" err="1"/>
              <a:t>Economic</a:t>
            </a:r>
            <a:r>
              <a:rPr lang="it-IT" dirty="0"/>
              <a:t> Community </a:t>
            </a:r>
          </a:p>
        </p:txBody>
      </p:sp>
      <p:sp>
        <p:nvSpPr>
          <p:cNvPr id="3" name="Segnaposto testo 2"/>
          <p:cNvSpPr>
            <a:spLocks noGrp="1"/>
          </p:cNvSpPr>
          <p:nvPr>
            <p:ph type="body" sz="quarter" idx="11"/>
          </p:nvPr>
        </p:nvSpPr>
        <p:spPr/>
        <p:txBody>
          <a:bodyPr/>
          <a:lstStyle/>
          <a:p>
            <a:r>
              <a:rPr lang="it-IT" dirty="0"/>
              <a:t>Six </a:t>
            </a:r>
            <a:r>
              <a:rPr lang="it-IT" dirty="0" err="1"/>
              <a:t>members</a:t>
            </a:r>
            <a:r>
              <a:rPr lang="it-IT" dirty="0"/>
              <a:t>: </a:t>
            </a:r>
            <a:r>
              <a:rPr lang="it-IT" dirty="0" err="1"/>
              <a:t>Belgium</a:t>
            </a:r>
            <a:r>
              <a:rPr lang="it-IT" dirty="0"/>
              <a:t>, France, </a:t>
            </a:r>
            <a:r>
              <a:rPr lang="it-IT" dirty="0" err="1"/>
              <a:t>Italy</a:t>
            </a:r>
            <a:r>
              <a:rPr lang="it-IT" dirty="0"/>
              <a:t>, Luxembourg, Netherlands, Federal Republic of Germany</a:t>
            </a:r>
          </a:p>
          <a:p>
            <a:endParaRPr lang="it-IT" dirty="0"/>
          </a:p>
          <a:p>
            <a:r>
              <a:rPr lang="it-IT" dirty="0" err="1"/>
              <a:t>Merely</a:t>
            </a:r>
            <a:r>
              <a:rPr lang="it-IT" dirty="0"/>
              <a:t> an </a:t>
            </a:r>
            <a:r>
              <a:rPr lang="it-IT" dirty="0" err="1"/>
              <a:t>economic</a:t>
            </a:r>
            <a:r>
              <a:rPr lang="it-IT" dirty="0"/>
              <a:t> community </a:t>
            </a:r>
            <a:r>
              <a:rPr lang="it-IT" dirty="0" err="1"/>
              <a:t>devoted</a:t>
            </a:r>
            <a:r>
              <a:rPr lang="it-IT" dirty="0"/>
              <a:t> to the </a:t>
            </a:r>
            <a:r>
              <a:rPr lang="it-IT" dirty="0" err="1"/>
              <a:t>economic</a:t>
            </a:r>
            <a:r>
              <a:rPr lang="it-IT" dirty="0"/>
              <a:t> </a:t>
            </a:r>
            <a:r>
              <a:rPr lang="it-IT" dirty="0" err="1"/>
              <a:t>integration</a:t>
            </a:r>
            <a:r>
              <a:rPr lang="it-IT" dirty="0"/>
              <a:t> of the </a:t>
            </a:r>
            <a:r>
              <a:rPr lang="it-IT" dirty="0" err="1"/>
              <a:t>Member</a:t>
            </a:r>
            <a:r>
              <a:rPr lang="it-IT" dirty="0"/>
              <a:t> States.</a:t>
            </a:r>
          </a:p>
          <a:p>
            <a:endParaRPr lang="it-IT" dirty="0"/>
          </a:p>
          <a:p>
            <a:r>
              <a:rPr lang="it-IT" dirty="0"/>
              <a:t>Social policy </a:t>
            </a:r>
            <a:r>
              <a:rPr lang="it-IT" dirty="0" err="1"/>
              <a:t>still</a:t>
            </a:r>
            <a:r>
              <a:rPr lang="it-IT" dirty="0"/>
              <a:t> </a:t>
            </a:r>
            <a:r>
              <a:rPr lang="it-IT" dirty="0" err="1"/>
              <a:t>marginal</a:t>
            </a:r>
            <a:r>
              <a:rPr lang="it-IT" dirty="0"/>
              <a:t>. </a:t>
            </a:r>
          </a:p>
          <a:p>
            <a:endParaRPr lang="en-GB" dirty="0"/>
          </a:p>
          <a:p>
            <a:r>
              <a:rPr lang="it-IT" dirty="0"/>
              <a:t>Low </a:t>
            </a:r>
            <a:r>
              <a:rPr lang="it-IT" dirty="0" err="1"/>
              <a:t>autonomy</a:t>
            </a:r>
            <a:r>
              <a:rPr lang="it-IT" dirty="0"/>
              <a:t> to the EEC Institutions, </a:t>
            </a:r>
            <a:r>
              <a:rPr lang="it-IT" dirty="0" err="1"/>
              <a:t>bound</a:t>
            </a:r>
            <a:r>
              <a:rPr lang="it-IT" dirty="0"/>
              <a:t> to the </a:t>
            </a:r>
            <a:r>
              <a:rPr lang="it-IT" dirty="0" err="1"/>
              <a:t>Unanimous</a:t>
            </a:r>
            <a:r>
              <a:rPr lang="it-IT" dirty="0"/>
              <a:t> vote of the </a:t>
            </a:r>
            <a:r>
              <a:rPr lang="it-IT" dirty="0" err="1"/>
              <a:t>decisions</a:t>
            </a:r>
            <a:r>
              <a:rPr lang="it-IT" dirty="0"/>
              <a:t>. </a:t>
            </a:r>
          </a:p>
          <a:p>
            <a:endParaRPr lang="it-IT" dirty="0"/>
          </a:p>
          <a:p>
            <a:endParaRPr lang="it-IT" dirty="0"/>
          </a:p>
          <a:p>
            <a:r>
              <a:rPr lang="it-IT" dirty="0"/>
              <a:t>70s: first </a:t>
            </a:r>
            <a:r>
              <a:rPr lang="en-US" dirty="0"/>
              <a:t>enlargement</a:t>
            </a:r>
            <a:r>
              <a:rPr lang="it-IT" dirty="0"/>
              <a:t> (UK, </a:t>
            </a:r>
            <a:r>
              <a:rPr lang="it-IT" dirty="0" err="1"/>
              <a:t>Ireland</a:t>
            </a:r>
            <a:r>
              <a:rPr lang="it-IT" dirty="0"/>
              <a:t>, </a:t>
            </a:r>
            <a:r>
              <a:rPr lang="it-IT" dirty="0" err="1"/>
              <a:t>Denmark</a:t>
            </a:r>
            <a:r>
              <a:rPr lang="it-IT" dirty="0"/>
              <a:t>).</a:t>
            </a:r>
          </a:p>
          <a:p>
            <a:r>
              <a:rPr lang="it-IT" dirty="0"/>
              <a:t>80s: second </a:t>
            </a:r>
            <a:r>
              <a:rPr lang="it-IT" dirty="0" err="1"/>
              <a:t>enlargement</a:t>
            </a:r>
            <a:r>
              <a:rPr lang="it-IT" dirty="0"/>
              <a:t> (</a:t>
            </a:r>
            <a:r>
              <a:rPr lang="it-IT" dirty="0" err="1"/>
              <a:t>Spain</a:t>
            </a:r>
            <a:r>
              <a:rPr lang="it-IT" dirty="0"/>
              <a:t>, Portugal, </a:t>
            </a:r>
            <a:r>
              <a:rPr lang="it-IT" dirty="0" err="1"/>
              <a:t>Greece</a:t>
            </a:r>
            <a:r>
              <a:rPr lang="it-IT" dirty="0"/>
              <a:t>)</a:t>
            </a:r>
          </a:p>
          <a:p>
            <a:r>
              <a:rPr lang="it-IT" dirty="0"/>
              <a:t>1992: </a:t>
            </a:r>
            <a:r>
              <a:rPr lang="it-IT" dirty="0" err="1"/>
              <a:t>Treaty</a:t>
            </a:r>
            <a:r>
              <a:rPr lang="it-IT" dirty="0"/>
              <a:t> of Maastricht</a:t>
            </a:r>
          </a:p>
          <a:p>
            <a:endParaRPr lang="it-IT" dirty="0"/>
          </a:p>
        </p:txBody>
      </p:sp>
    </p:spTree>
    <p:extLst>
      <p:ext uri="{BB962C8B-B14F-4D97-AF65-F5344CB8AC3E}">
        <p14:creationId xmlns:p14="http://schemas.microsoft.com/office/powerpoint/2010/main" val="1979329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European</a:t>
            </a:r>
            <a:r>
              <a:rPr lang="it-IT" dirty="0"/>
              <a:t> Union and the </a:t>
            </a:r>
            <a:r>
              <a:rPr lang="it-IT" dirty="0" err="1"/>
              <a:t>evolution</a:t>
            </a:r>
            <a:r>
              <a:rPr lang="it-IT" dirty="0"/>
              <a:t> of the Social Europe</a:t>
            </a:r>
          </a:p>
        </p:txBody>
      </p:sp>
      <p:sp>
        <p:nvSpPr>
          <p:cNvPr id="3" name="Segnaposto testo 2"/>
          <p:cNvSpPr>
            <a:spLocks noGrp="1"/>
          </p:cNvSpPr>
          <p:nvPr>
            <p:ph type="body" sz="quarter" idx="11"/>
          </p:nvPr>
        </p:nvSpPr>
        <p:spPr>
          <a:xfrm>
            <a:off x="431799" y="1117482"/>
            <a:ext cx="11233149" cy="4320381"/>
          </a:xfrm>
        </p:spPr>
        <p:txBody>
          <a:bodyPr/>
          <a:lstStyle/>
          <a:p>
            <a:r>
              <a:rPr lang="it-IT" b="1" dirty="0"/>
              <a:t>Single </a:t>
            </a:r>
            <a:r>
              <a:rPr lang="it-IT" b="1" dirty="0" err="1"/>
              <a:t>European</a:t>
            </a:r>
            <a:r>
              <a:rPr lang="it-IT" b="1" dirty="0"/>
              <a:t> Act </a:t>
            </a:r>
            <a:r>
              <a:rPr lang="it-IT" dirty="0"/>
              <a:t>(1986): </a:t>
            </a:r>
            <a:r>
              <a:rPr lang="it-IT" dirty="0" err="1"/>
              <a:t>reform</a:t>
            </a:r>
            <a:r>
              <a:rPr lang="it-IT" dirty="0"/>
              <a:t> of the </a:t>
            </a:r>
            <a:r>
              <a:rPr lang="it-IT" dirty="0" err="1"/>
              <a:t>internal</a:t>
            </a:r>
            <a:r>
              <a:rPr lang="it-IT" dirty="0"/>
              <a:t> market and </a:t>
            </a:r>
            <a:r>
              <a:rPr lang="it-IT" dirty="0" err="1"/>
              <a:t>introduction</a:t>
            </a:r>
            <a:r>
              <a:rPr lang="it-IT" dirty="0"/>
              <a:t> of </a:t>
            </a:r>
            <a:r>
              <a:rPr lang="it-IT" dirty="0" err="1"/>
              <a:t>Cohesion</a:t>
            </a:r>
            <a:r>
              <a:rPr lang="it-IT" dirty="0"/>
              <a:t> policy.</a:t>
            </a:r>
          </a:p>
          <a:p>
            <a:endParaRPr lang="it-IT" dirty="0"/>
          </a:p>
          <a:p>
            <a:r>
              <a:rPr lang="it-IT" dirty="0"/>
              <a:t>EEC </a:t>
            </a:r>
            <a:r>
              <a:rPr lang="it-IT" dirty="0" err="1"/>
              <a:t>rebranded</a:t>
            </a:r>
            <a:r>
              <a:rPr lang="it-IT" dirty="0"/>
              <a:t> in </a:t>
            </a:r>
            <a:r>
              <a:rPr lang="it-IT" dirty="0" err="1"/>
              <a:t>European</a:t>
            </a:r>
            <a:r>
              <a:rPr lang="it-IT" dirty="0"/>
              <a:t> Union (EU) by the </a:t>
            </a:r>
            <a:r>
              <a:rPr lang="it-IT" b="1" dirty="0"/>
              <a:t>Maastricht Treaty</a:t>
            </a:r>
            <a:r>
              <a:rPr lang="it-IT" dirty="0"/>
              <a:t>1992</a:t>
            </a:r>
          </a:p>
          <a:p>
            <a:endParaRPr lang="it-IT" dirty="0"/>
          </a:p>
          <a:p>
            <a:r>
              <a:rPr lang="it-IT" dirty="0"/>
              <a:t>EU </a:t>
            </a:r>
            <a:r>
              <a:rPr lang="it-IT" dirty="0" err="1"/>
              <a:t>built</a:t>
            </a:r>
            <a:r>
              <a:rPr lang="it-IT" dirty="0"/>
              <a:t> on </a:t>
            </a:r>
            <a:r>
              <a:rPr lang="it-IT" dirty="0" err="1"/>
              <a:t>three</a:t>
            </a:r>
            <a:r>
              <a:rPr lang="it-IT" dirty="0"/>
              <a:t> </a:t>
            </a:r>
            <a:r>
              <a:rPr lang="it-IT" dirty="0" err="1"/>
              <a:t>pillars</a:t>
            </a:r>
            <a:r>
              <a:rPr lang="it-IT" dirty="0"/>
              <a:t>:</a:t>
            </a:r>
          </a:p>
          <a:p>
            <a:pPr marL="285750" indent="-285750">
              <a:buFontTx/>
              <a:buChar char="-"/>
            </a:pPr>
            <a:r>
              <a:rPr lang="it-IT" dirty="0" err="1"/>
              <a:t>European</a:t>
            </a:r>
            <a:r>
              <a:rPr lang="it-IT" dirty="0"/>
              <a:t> Communities: </a:t>
            </a:r>
            <a:r>
              <a:rPr lang="it-IT" dirty="0" err="1"/>
              <a:t>ECsC</a:t>
            </a:r>
            <a:r>
              <a:rPr lang="it-IT" dirty="0"/>
              <a:t>, EC (</a:t>
            </a:r>
            <a:r>
              <a:rPr lang="it-IT" dirty="0" err="1"/>
              <a:t>European</a:t>
            </a:r>
            <a:r>
              <a:rPr lang="it-IT" dirty="0"/>
              <a:t> Community), </a:t>
            </a:r>
            <a:r>
              <a:rPr lang="it-IT" dirty="0" err="1"/>
              <a:t>Euratom</a:t>
            </a:r>
            <a:endParaRPr lang="it-IT" dirty="0"/>
          </a:p>
          <a:p>
            <a:pPr marL="285750" indent="-285750">
              <a:buFontTx/>
              <a:buChar char="-"/>
            </a:pPr>
            <a:r>
              <a:rPr lang="en-US" dirty="0"/>
              <a:t>European foreign and security policy</a:t>
            </a:r>
          </a:p>
          <a:p>
            <a:pPr marL="285750" indent="-285750">
              <a:buFontTx/>
              <a:buChar char="-"/>
            </a:pPr>
            <a:r>
              <a:rPr lang="en-US" dirty="0"/>
              <a:t>Justice and home Affairs</a:t>
            </a:r>
          </a:p>
          <a:p>
            <a:pPr marL="285750" indent="-285750">
              <a:buFontTx/>
              <a:buChar char="-"/>
            </a:pPr>
            <a:endParaRPr lang="en-US" dirty="0"/>
          </a:p>
          <a:p>
            <a:r>
              <a:rPr lang="en-US" b="1" dirty="0"/>
              <a:t>Schengen Convention</a:t>
            </a:r>
            <a:r>
              <a:rPr lang="en-US" dirty="0"/>
              <a:t>: free movement of citizens (1995 Belgium, France, Germany, Luxembourg and Netherlands) -&gt; extended to EU in 1999</a:t>
            </a:r>
          </a:p>
          <a:p>
            <a:pPr marL="285750" indent="-285750">
              <a:buFontTx/>
              <a:buChar char="-"/>
            </a:pPr>
            <a:endParaRPr lang="en-US" dirty="0"/>
          </a:p>
          <a:p>
            <a:r>
              <a:rPr lang="en-US" dirty="0"/>
              <a:t>1997-2000: a period in which the economy should tend to a sustainable growth and to a higher level of social cohesion.</a:t>
            </a:r>
          </a:p>
          <a:p>
            <a:endParaRPr lang="en-US" dirty="0"/>
          </a:p>
          <a:p>
            <a:r>
              <a:rPr lang="en-US" dirty="0"/>
              <a:t>December 2000: Charter of Fundamental rights of the European Union (soft law act until 2009)</a:t>
            </a:r>
          </a:p>
        </p:txBody>
      </p:sp>
    </p:spTree>
    <p:extLst>
      <p:ext uri="{BB962C8B-B14F-4D97-AF65-F5344CB8AC3E}">
        <p14:creationId xmlns:p14="http://schemas.microsoft.com/office/powerpoint/2010/main" val="369672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Lisbon</a:t>
            </a:r>
            <a:r>
              <a:rPr lang="it-IT" dirty="0"/>
              <a:t> </a:t>
            </a:r>
            <a:r>
              <a:rPr lang="it-IT" dirty="0" err="1"/>
              <a:t>Treaty</a:t>
            </a:r>
            <a:endParaRPr lang="it-IT" dirty="0"/>
          </a:p>
        </p:txBody>
      </p:sp>
      <p:sp>
        <p:nvSpPr>
          <p:cNvPr id="3" name="Segnaposto testo 2"/>
          <p:cNvSpPr>
            <a:spLocks noGrp="1"/>
          </p:cNvSpPr>
          <p:nvPr>
            <p:ph type="body" sz="quarter" idx="11"/>
          </p:nvPr>
        </p:nvSpPr>
        <p:spPr>
          <a:xfrm>
            <a:off x="431799" y="800711"/>
            <a:ext cx="11233149" cy="5724633"/>
          </a:xfrm>
        </p:spPr>
        <p:txBody>
          <a:bodyPr/>
          <a:lstStyle/>
          <a:p>
            <a:pPr algn="just"/>
            <a:endParaRPr lang="it-IT" dirty="0"/>
          </a:p>
          <a:p>
            <a:pPr algn="just"/>
            <a:r>
              <a:rPr lang="it-IT" dirty="0" err="1"/>
              <a:t>Proclaimed</a:t>
            </a:r>
            <a:r>
              <a:rPr lang="it-IT" dirty="0"/>
              <a:t> in 2007 – in force from 2009. </a:t>
            </a:r>
          </a:p>
          <a:p>
            <a:pPr algn="just"/>
            <a:endParaRPr lang="it-IT" dirty="0"/>
          </a:p>
          <a:p>
            <a:pPr algn="just"/>
            <a:r>
              <a:rPr lang="it-IT" dirty="0" err="1"/>
              <a:t>Modifications</a:t>
            </a:r>
            <a:r>
              <a:rPr lang="it-IT" dirty="0"/>
              <a:t> to the </a:t>
            </a:r>
            <a:r>
              <a:rPr lang="it-IT" dirty="0" err="1"/>
              <a:t>Treaties</a:t>
            </a:r>
            <a:r>
              <a:rPr lang="it-IT" dirty="0"/>
              <a:t>:</a:t>
            </a:r>
          </a:p>
          <a:p>
            <a:pPr marL="285750" indent="-285750" algn="just">
              <a:buFontTx/>
              <a:buChar char="-"/>
            </a:pPr>
            <a:r>
              <a:rPr lang="it-IT" dirty="0" err="1"/>
              <a:t>Treaty</a:t>
            </a:r>
            <a:r>
              <a:rPr lang="it-IT" dirty="0"/>
              <a:t> on the </a:t>
            </a:r>
            <a:r>
              <a:rPr lang="it-IT" dirty="0" err="1"/>
              <a:t>European</a:t>
            </a:r>
            <a:r>
              <a:rPr lang="it-IT" dirty="0"/>
              <a:t> Union (general </a:t>
            </a:r>
            <a:r>
              <a:rPr lang="it-IT" dirty="0" err="1"/>
              <a:t>principles</a:t>
            </a:r>
            <a:r>
              <a:rPr lang="it-IT" dirty="0"/>
              <a:t>)</a:t>
            </a:r>
          </a:p>
          <a:p>
            <a:pPr marL="285750" indent="-285750" algn="just">
              <a:buFontTx/>
              <a:buChar char="-"/>
            </a:pPr>
            <a:r>
              <a:rPr lang="it-IT" dirty="0"/>
              <a:t>Treaty on the </a:t>
            </a:r>
            <a:r>
              <a:rPr lang="it-IT" dirty="0" err="1"/>
              <a:t>Fuctioning</a:t>
            </a:r>
            <a:r>
              <a:rPr lang="it-IT" dirty="0"/>
              <a:t> of the </a:t>
            </a:r>
            <a:r>
              <a:rPr lang="it-IT" dirty="0" err="1"/>
              <a:t>European</a:t>
            </a:r>
            <a:r>
              <a:rPr lang="it-IT" dirty="0"/>
              <a:t> Union (rules for the </a:t>
            </a:r>
            <a:r>
              <a:rPr lang="it-IT" dirty="0" err="1"/>
              <a:t>functioning</a:t>
            </a:r>
            <a:r>
              <a:rPr lang="it-IT" dirty="0"/>
              <a:t> and </a:t>
            </a:r>
            <a:r>
              <a:rPr lang="it-IT" dirty="0" err="1"/>
              <a:t>EU’s</a:t>
            </a:r>
            <a:r>
              <a:rPr lang="it-IT" dirty="0"/>
              <a:t> policies).</a:t>
            </a:r>
          </a:p>
          <a:p>
            <a:pPr algn="just"/>
            <a:endParaRPr lang="it-IT" dirty="0"/>
          </a:p>
          <a:p>
            <a:pPr algn="just"/>
            <a:r>
              <a:rPr lang="en-US" dirty="0"/>
              <a:t>The Lisbon Treaty updated </a:t>
            </a:r>
            <a:r>
              <a:rPr lang="en-US" b="1" dirty="0"/>
              <a:t>European Union (EU) </a:t>
            </a:r>
            <a:r>
              <a:rPr lang="en-US" dirty="0"/>
              <a:t>regulations, establishing more centralized leadership and foreign policy, a process for </a:t>
            </a:r>
            <a:r>
              <a:rPr lang="en-US" b="1" dirty="0"/>
              <a:t>countries</a:t>
            </a:r>
            <a:r>
              <a:rPr lang="en-US" dirty="0"/>
              <a:t> that want to leave the EU, and a streamlined process for enacting new policies. </a:t>
            </a:r>
          </a:p>
          <a:p>
            <a:pPr algn="just"/>
            <a:endParaRPr lang="en-US" dirty="0"/>
          </a:p>
          <a:p>
            <a:pPr algn="just"/>
            <a:r>
              <a:rPr lang="en-US" dirty="0"/>
              <a:t>The main change brought in by the Lisbon Treaty is the introduction of co-decision as the ordinary legislative procedure – which means the European Parliament will now be playing an equal role with the Council in all legislative policy decisions in the area of agriculture, for example the next reform of the CAP.</a:t>
            </a:r>
          </a:p>
          <a:p>
            <a:pPr algn="just"/>
            <a:endParaRPr lang="it-IT" dirty="0"/>
          </a:p>
          <a:p>
            <a:pPr algn="just"/>
            <a:r>
              <a:rPr lang="it-IT" dirty="0" err="1"/>
              <a:t>Finally</a:t>
            </a:r>
            <a:r>
              <a:rPr lang="it-IT" dirty="0"/>
              <a:t>, the </a:t>
            </a:r>
            <a:r>
              <a:rPr lang="it-IT" b="1" dirty="0"/>
              <a:t>Acquis </a:t>
            </a:r>
            <a:r>
              <a:rPr lang="it-IT" b="1" dirty="0" err="1"/>
              <a:t>Communutaire</a:t>
            </a:r>
            <a:r>
              <a:rPr lang="it-IT" b="1" dirty="0"/>
              <a:t> </a:t>
            </a:r>
            <a:r>
              <a:rPr lang="it-IT" dirty="0" err="1"/>
              <a:t>has</a:t>
            </a:r>
            <a:r>
              <a:rPr lang="it-IT" dirty="0"/>
              <a:t> </a:t>
            </a:r>
            <a:r>
              <a:rPr lang="it-IT" dirty="0" err="1"/>
              <a:t>been</a:t>
            </a:r>
            <a:r>
              <a:rPr lang="it-IT" dirty="0"/>
              <a:t> </a:t>
            </a:r>
            <a:r>
              <a:rPr lang="it-IT" dirty="0" err="1"/>
              <a:t>consolidated</a:t>
            </a:r>
            <a:r>
              <a:rPr lang="it-IT" dirty="0"/>
              <a:t>.</a:t>
            </a:r>
          </a:p>
          <a:p>
            <a:endParaRPr lang="it-IT" dirty="0"/>
          </a:p>
        </p:txBody>
      </p:sp>
    </p:spTree>
    <p:extLst>
      <p:ext uri="{BB962C8B-B14F-4D97-AF65-F5344CB8AC3E}">
        <p14:creationId xmlns:p14="http://schemas.microsoft.com/office/powerpoint/2010/main" val="195938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Acquis </a:t>
            </a:r>
            <a:r>
              <a:rPr lang="it-IT" dirty="0" err="1"/>
              <a:t>Communautaire</a:t>
            </a:r>
            <a:endParaRPr lang="it-IT" dirty="0"/>
          </a:p>
        </p:txBody>
      </p:sp>
      <p:sp>
        <p:nvSpPr>
          <p:cNvPr id="3" name="Segnaposto testo 2"/>
          <p:cNvSpPr>
            <a:spLocks noGrp="1"/>
          </p:cNvSpPr>
          <p:nvPr>
            <p:ph type="body" sz="quarter" idx="11"/>
          </p:nvPr>
        </p:nvSpPr>
        <p:spPr/>
        <p:txBody>
          <a:bodyPr/>
          <a:lstStyle/>
          <a:p>
            <a:r>
              <a:rPr lang="en-US" dirty="0"/>
              <a:t>The </a:t>
            </a:r>
            <a:r>
              <a:rPr lang="en-US" b="1" dirty="0"/>
              <a:t>EU's 'acquis' </a:t>
            </a:r>
            <a:r>
              <a:rPr lang="en-US" dirty="0"/>
              <a:t>is the body of common rights and obligations that are binding on all EU countries, as EU Members. It is constantly </a:t>
            </a:r>
            <a:r>
              <a:rPr lang="en-US" b="1" dirty="0"/>
              <a:t>evolving</a:t>
            </a:r>
            <a:r>
              <a:rPr lang="en-US" dirty="0"/>
              <a:t> and comprises:</a:t>
            </a:r>
          </a:p>
          <a:p>
            <a:endParaRPr lang="en-US" dirty="0"/>
          </a:p>
          <a:p>
            <a:pPr marL="285750" indent="-285750">
              <a:buFont typeface="Arial" panose="020B0604020202020204" pitchFamily="34" charset="0"/>
              <a:buChar char="•"/>
            </a:pPr>
            <a:r>
              <a:rPr lang="en-US" dirty="0"/>
              <a:t>the content, principles and political objectives of the Treaties;</a:t>
            </a:r>
          </a:p>
          <a:p>
            <a:pPr marL="285750" indent="-285750">
              <a:buFont typeface="Arial" panose="020B0604020202020204" pitchFamily="34" charset="0"/>
              <a:buChar char="•"/>
            </a:pPr>
            <a:r>
              <a:rPr lang="en-US" dirty="0"/>
              <a:t>legislation adopted in application of the treaties and the case law of the Court of Justice of the EU;</a:t>
            </a:r>
          </a:p>
          <a:p>
            <a:pPr marL="285750" indent="-285750">
              <a:buFont typeface="Arial" panose="020B0604020202020204" pitchFamily="34" charset="0"/>
              <a:buChar char="•"/>
            </a:pPr>
            <a:r>
              <a:rPr lang="en-US" dirty="0"/>
              <a:t>declarations and resolutions adopted by the EU;</a:t>
            </a:r>
          </a:p>
          <a:p>
            <a:pPr marL="285750" indent="-285750">
              <a:buFont typeface="Arial" panose="020B0604020202020204" pitchFamily="34" charset="0"/>
              <a:buChar char="•"/>
            </a:pPr>
            <a:r>
              <a:rPr lang="en-US" dirty="0"/>
              <a:t>measures relating to the common foreign and security policy;</a:t>
            </a:r>
          </a:p>
          <a:p>
            <a:pPr marL="285750" indent="-285750">
              <a:buFont typeface="Arial" panose="020B0604020202020204" pitchFamily="34" charset="0"/>
              <a:buChar char="•"/>
            </a:pPr>
            <a:r>
              <a:rPr lang="en-US" dirty="0"/>
              <a:t>measures relating to justice and home affairs;</a:t>
            </a:r>
          </a:p>
          <a:p>
            <a:pPr marL="285750" indent="-285750">
              <a:buFont typeface="Arial" panose="020B0604020202020204" pitchFamily="34" charset="0"/>
              <a:buChar char="•"/>
            </a:pPr>
            <a:r>
              <a:rPr lang="en-US" dirty="0"/>
              <a:t>international agreements concluded by the EU and those concluded by the EU countries between themselves in the field of the EU's activities.</a:t>
            </a:r>
            <a:endParaRPr lang="it-IT" dirty="0"/>
          </a:p>
        </p:txBody>
      </p:sp>
    </p:spTree>
    <p:extLst>
      <p:ext uri="{BB962C8B-B14F-4D97-AF65-F5344CB8AC3E}">
        <p14:creationId xmlns:p14="http://schemas.microsoft.com/office/powerpoint/2010/main" val="425215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EU </a:t>
            </a:r>
            <a:r>
              <a:rPr lang="it-IT" dirty="0" err="1"/>
              <a:t>Enlargement</a:t>
            </a:r>
            <a:r>
              <a:rPr lang="it-IT" dirty="0"/>
              <a:t> </a:t>
            </a:r>
            <a:r>
              <a:rPr lang="it-IT" dirty="0" err="1"/>
              <a:t>before</a:t>
            </a:r>
            <a:r>
              <a:rPr lang="it-IT" dirty="0"/>
              <a:t> Brexit</a:t>
            </a:r>
          </a:p>
        </p:txBody>
      </p:sp>
      <p:pic>
        <p:nvPicPr>
          <p:cNvPr id="5" name="Immagine 4">
            <a:extLst>
              <a:ext uri="{FF2B5EF4-FFF2-40B4-BE49-F238E27FC236}">
                <a16:creationId xmlns:a16="http://schemas.microsoft.com/office/drawing/2014/main" id="{6D4AFBC2-93DB-42A8-27B1-21514436FC0B}"/>
              </a:ext>
            </a:extLst>
          </p:cNvPr>
          <p:cNvPicPr>
            <a:picLocks noChangeAspect="1"/>
          </p:cNvPicPr>
          <p:nvPr/>
        </p:nvPicPr>
        <p:blipFill>
          <a:blip r:embed="rId2"/>
          <a:stretch>
            <a:fillRect/>
          </a:stretch>
        </p:blipFill>
        <p:spPr>
          <a:xfrm>
            <a:off x="263352" y="800711"/>
            <a:ext cx="9857706" cy="5949280"/>
          </a:xfrm>
          <a:prstGeom prst="rect">
            <a:avLst/>
          </a:prstGeom>
        </p:spPr>
      </p:pic>
    </p:spTree>
    <p:extLst>
      <p:ext uri="{BB962C8B-B14F-4D97-AF65-F5344CB8AC3E}">
        <p14:creationId xmlns:p14="http://schemas.microsoft.com/office/powerpoint/2010/main" val="370939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Treaties</a:t>
            </a:r>
            <a:endParaRPr lang="it-IT" dirty="0"/>
          </a:p>
        </p:txBody>
      </p:sp>
      <p:sp>
        <p:nvSpPr>
          <p:cNvPr id="3" name="Segnaposto testo 2"/>
          <p:cNvSpPr>
            <a:spLocks noGrp="1"/>
          </p:cNvSpPr>
          <p:nvPr>
            <p:ph type="body" sz="quarter" idx="11"/>
          </p:nvPr>
        </p:nvSpPr>
        <p:spPr/>
        <p:txBody>
          <a:bodyPr/>
          <a:lstStyle/>
          <a:p>
            <a:r>
              <a:rPr lang="it-IT" dirty="0" err="1"/>
              <a:t>Primary</a:t>
            </a:r>
            <a:r>
              <a:rPr lang="it-IT" dirty="0"/>
              <a:t> </a:t>
            </a:r>
            <a:r>
              <a:rPr lang="it-IT" dirty="0" err="1"/>
              <a:t>law</a:t>
            </a:r>
            <a:r>
              <a:rPr lang="it-IT" dirty="0"/>
              <a:t>:</a:t>
            </a:r>
          </a:p>
          <a:p>
            <a:pPr marL="285750" indent="-285750" algn="just">
              <a:buFontTx/>
              <a:buChar char="-"/>
            </a:pPr>
            <a:r>
              <a:rPr lang="it-IT" b="1" dirty="0" err="1"/>
              <a:t>Treaty</a:t>
            </a:r>
            <a:r>
              <a:rPr lang="it-IT" b="1" dirty="0"/>
              <a:t> on the </a:t>
            </a:r>
            <a:r>
              <a:rPr lang="it-IT" b="1" dirty="0" err="1"/>
              <a:t>European</a:t>
            </a:r>
            <a:r>
              <a:rPr lang="it-IT" b="1" dirty="0"/>
              <a:t> Union </a:t>
            </a:r>
            <a:r>
              <a:rPr lang="it-IT" dirty="0"/>
              <a:t>(general </a:t>
            </a:r>
            <a:r>
              <a:rPr lang="it-IT" dirty="0" err="1"/>
              <a:t>principles</a:t>
            </a:r>
            <a:r>
              <a:rPr lang="it-IT" dirty="0"/>
              <a:t>)</a:t>
            </a:r>
          </a:p>
          <a:p>
            <a:pPr marL="285750" indent="-285750" algn="just">
              <a:buFontTx/>
              <a:buChar char="-"/>
            </a:pPr>
            <a:r>
              <a:rPr lang="it-IT" b="1" dirty="0" err="1"/>
              <a:t>Treaty</a:t>
            </a:r>
            <a:r>
              <a:rPr lang="it-IT" b="1" dirty="0"/>
              <a:t> on the </a:t>
            </a:r>
            <a:r>
              <a:rPr lang="it-IT" b="1" dirty="0" err="1"/>
              <a:t>Fuctioning</a:t>
            </a:r>
            <a:r>
              <a:rPr lang="it-IT" b="1" dirty="0"/>
              <a:t> of the </a:t>
            </a:r>
            <a:r>
              <a:rPr lang="it-IT" b="1" dirty="0" err="1"/>
              <a:t>European</a:t>
            </a:r>
            <a:r>
              <a:rPr lang="it-IT" b="1" dirty="0"/>
              <a:t> Union </a:t>
            </a:r>
            <a:r>
              <a:rPr lang="it-IT" dirty="0"/>
              <a:t>(rules for the </a:t>
            </a:r>
            <a:r>
              <a:rPr lang="it-IT" dirty="0" err="1"/>
              <a:t>functioning</a:t>
            </a:r>
            <a:r>
              <a:rPr lang="it-IT" dirty="0"/>
              <a:t> and </a:t>
            </a:r>
            <a:r>
              <a:rPr lang="it-IT" dirty="0" err="1"/>
              <a:t>EU’s</a:t>
            </a:r>
            <a:r>
              <a:rPr lang="it-IT" dirty="0"/>
              <a:t> policies).</a:t>
            </a:r>
          </a:p>
          <a:p>
            <a:endParaRPr lang="it-IT" dirty="0"/>
          </a:p>
          <a:p>
            <a:endParaRPr lang="it-IT" dirty="0"/>
          </a:p>
          <a:p>
            <a:r>
              <a:rPr lang="it-IT" dirty="0" err="1"/>
              <a:t>They</a:t>
            </a:r>
            <a:r>
              <a:rPr lang="it-IT" dirty="0"/>
              <a:t> </a:t>
            </a:r>
            <a:r>
              <a:rPr lang="it-IT" dirty="0" err="1"/>
              <a:t>proclaim</a:t>
            </a:r>
            <a:r>
              <a:rPr lang="it-IT" dirty="0"/>
              <a:t> the </a:t>
            </a:r>
            <a:r>
              <a:rPr lang="it-IT" dirty="0" err="1"/>
              <a:t>principles</a:t>
            </a:r>
            <a:r>
              <a:rPr lang="it-IT" dirty="0"/>
              <a:t>, the </a:t>
            </a:r>
            <a:r>
              <a:rPr lang="it-IT" dirty="0" err="1"/>
              <a:t>fundamental</a:t>
            </a:r>
            <a:r>
              <a:rPr lang="it-IT" dirty="0"/>
              <a:t> </a:t>
            </a:r>
            <a:r>
              <a:rPr lang="it-IT" dirty="0" err="1"/>
              <a:t>rights</a:t>
            </a:r>
            <a:r>
              <a:rPr lang="it-IT" dirty="0"/>
              <a:t>, the rules and </a:t>
            </a:r>
            <a:r>
              <a:rPr lang="it-IT" dirty="0" err="1"/>
              <a:t>procedures</a:t>
            </a:r>
            <a:r>
              <a:rPr lang="it-IT" dirty="0"/>
              <a:t> </a:t>
            </a:r>
            <a:r>
              <a:rPr lang="it-IT" dirty="0" err="1"/>
              <a:t>that</a:t>
            </a:r>
            <a:r>
              <a:rPr lang="it-IT" dirty="0"/>
              <a:t> EU institutions and MS </a:t>
            </a:r>
            <a:r>
              <a:rPr lang="it-IT" dirty="0" err="1"/>
              <a:t>should</a:t>
            </a:r>
            <a:r>
              <a:rPr lang="it-IT" dirty="0"/>
              <a:t> </a:t>
            </a:r>
            <a:r>
              <a:rPr lang="it-IT" dirty="0" err="1"/>
              <a:t>adopt</a:t>
            </a:r>
            <a:r>
              <a:rPr lang="it-IT" dirty="0"/>
              <a:t> </a:t>
            </a:r>
            <a:r>
              <a:rPr lang="it-IT" dirty="0" err="1"/>
              <a:t>within</a:t>
            </a:r>
            <a:r>
              <a:rPr lang="it-IT" dirty="0"/>
              <a:t> the framework of the </a:t>
            </a:r>
            <a:r>
              <a:rPr lang="it-IT" dirty="0" err="1"/>
              <a:t>European</a:t>
            </a:r>
            <a:r>
              <a:rPr lang="it-IT" dirty="0"/>
              <a:t> Union.</a:t>
            </a:r>
          </a:p>
          <a:p>
            <a:endParaRPr lang="it-IT" dirty="0"/>
          </a:p>
          <a:p>
            <a:r>
              <a:rPr lang="en-US" dirty="0"/>
              <a:t>The Treaties and the general principles are at the top of the hierarchy, and are known as primary legislation. Following the entry into force of the Lisbon Treaty on 1 December 2009, the same value was also given to the Charter of Fundamental Rights. </a:t>
            </a:r>
            <a:endParaRPr lang="it-IT" dirty="0"/>
          </a:p>
          <a:p>
            <a:endParaRPr lang="it-IT" dirty="0"/>
          </a:p>
          <a:p>
            <a:pPr algn="just"/>
            <a:r>
              <a:rPr lang="it-IT" dirty="0"/>
              <a:t>Art. 355 TFEU: </a:t>
            </a:r>
            <a:r>
              <a:rPr lang="it-IT" dirty="0" err="1"/>
              <a:t>territorial</a:t>
            </a:r>
            <a:r>
              <a:rPr lang="it-IT" dirty="0"/>
              <a:t> scope of </a:t>
            </a:r>
            <a:r>
              <a:rPr lang="it-IT" dirty="0" err="1"/>
              <a:t>application</a:t>
            </a:r>
            <a:r>
              <a:rPr lang="it-IT" dirty="0"/>
              <a:t> &gt; </a:t>
            </a:r>
            <a:r>
              <a:rPr lang="it-IT" dirty="0" err="1"/>
              <a:t>Member</a:t>
            </a:r>
            <a:r>
              <a:rPr lang="it-IT" dirty="0"/>
              <a:t> States and some </a:t>
            </a:r>
            <a:r>
              <a:rPr lang="it-IT" dirty="0" err="1"/>
              <a:t>overseas</a:t>
            </a:r>
            <a:r>
              <a:rPr lang="it-IT" dirty="0"/>
              <a:t> </a:t>
            </a:r>
            <a:r>
              <a:rPr lang="it-IT" dirty="0" err="1"/>
              <a:t>territories</a:t>
            </a:r>
            <a:r>
              <a:rPr lang="it-IT" dirty="0"/>
              <a:t> (</a:t>
            </a:r>
            <a:r>
              <a:rPr lang="it-IT" dirty="0" err="1"/>
              <a:t>specific</a:t>
            </a:r>
            <a:r>
              <a:rPr lang="it-IT" dirty="0"/>
              <a:t> rules </a:t>
            </a:r>
            <a:r>
              <a:rPr lang="it-IT" dirty="0" err="1"/>
              <a:t>appy</a:t>
            </a:r>
            <a:r>
              <a:rPr lang="it-IT" dirty="0"/>
              <a:t> on French </a:t>
            </a:r>
            <a:r>
              <a:rPr lang="it-IT" dirty="0" err="1"/>
              <a:t>overseas</a:t>
            </a:r>
            <a:r>
              <a:rPr lang="it-IT" dirty="0"/>
              <a:t> </a:t>
            </a:r>
            <a:r>
              <a:rPr lang="it-IT" dirty="0" err="1"/>
              <a:t>territories</a:t>
            </a:r>
            <a:r>
              <a:rPr lang="it-IT" dirty="0"/>
              <a:t>/ no </a:t>
            </a:r>
            <a:r>
              <a:rPr lang="it-IT" dirty="0" err="1"/>
              <a:t>application</a:t>
            </a:r>
            <a:r>
              <a:rPr lang="it-IT" dirty="0"/>
              <a:t> to Far </a:t>
            </a:r>
            <a:r>
              <a:rPr lang="it-IT" dirty="0" err="1"/>
              <a:t>Oer</a:t>
            </a:r>
            <a:r>
              <a:rPr lang="it-IT" dirty="0"/>
              <a:t>). </a:t>
            </a:r>
          </a:p>
        </p:txBody>
      </p:sp>
    </p:spTree>
    <p:extLst>
      <p:ext uri="{BB962C8B-B14F-4D97-AF65-F5344CB8AC3E}">
        <p14:creationId xmlns:p14="http://schemas.microsoft.com/office/powerpoint/2010/main" val="1005507640"/>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TotalTime>
  <Words>2708</Words>
  <Application>Microsoft Office PowerPoint</Application>
  <PresentationFormat>Widescreen</PresentationFormat>
  <Paragraphs>199</Paragraphs>
  <Slides>24</Slides>
  <Notes>0</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24</vt:i4>
      </vt:variant>
    </vt:vector>
  </HeadingPairs>
  <TitlesOfParts>
    <vt:vector size="32" baseType="lpstr">
      <vt:lpstr>Arial</vt:lpstr>
      <vt:lpstr>Arial</vt:lpstr>
      <vt:lpstr>Calibri</vt:lpstr>
      <vt:lpstr>Century Gothic</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Leonardo Pasqui</cp:lastModifiedBy>
  <cp:revision>56</cp:revision>
  <dcterms:created xsi:type="dcterms:W3CDTF">2017-11-13T10:11:35Z</dcterms:created>
  <dcterms:modified xsi:type="dcterms:W3CDTF">2022-11-24T11:19:46Z</dcterms:modified>
</cp:coreProperties>
</file>